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3" r:id="rId6"/>
    <p:sldId id="260" r:id="rId7"/>
    <p:sldId id="270" r:id="rId8"/>
    <p:sldId id="271" r:id="rId9"/>
    <p:sldId id="272" r:id="rId10"/>
    <p:sldId id="273" r:id="rId11"/>
    <p:sldId id="274" r:id="rId12"/>
    <p:sldId id="276" r:id="rId13"/>
    <p:sldId id="277" r:id="rId14"/>
    <p:sldId id="278" r:id="rId15"/>
    <p:sldId id="261" r:id="rId16"/>
    <p:sldId id="262" r:id="rId17"/>
    <p:sldId id="264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1405" autoAdjust="0"/>
  </p:normalViewPr>
  <p:slideViewPr>
    <p:cSldViewPr snapToGrid="0">
      <p:cViewPr>
        <p:scale>
          <a:sx n="60" d="100"/>
          <a:sy n="60" d="100"/>
        </p:scale>
        <p:origin x="762" y="1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442E3B9-B50F-4EC4-87E0-4A12527B07E6}" type="datetimeFigureOut">
              <a:rPr lang="he-IL" smtClean="0"/>
              <a:pPr/>
              <a:t>ז'/טבת/תשע"ה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255F7D0-9C99-410E-9944-0A0A08B6269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187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280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586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940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1918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בהתחלה</a:t>
            </a:r>
            <a:r>
              <a:rPr lang="he-IL" baseline="0" dirty="0" smtClean="0"/>
              <a:t> נציג מה מבנה הפקודה שלנו</a:t>
            </a:r>
            <a:r>
              <a:rPr lang="he-IL" u="sng" baseline="0" dirty="0" smtClean="0">
                <a:solidFill>
                  <a:srgbClr val="FF0000"/>
                </a:solidFill>
              </a:rPr>
              <a:t>:</a:t>
            </a:r>
          </a:p>
          <a:p>
            <a:pPr algn="r" rtl="1"/>
            <a:r>
              <a:rPr lang="he-IL" u="none" baseline="0" dirty="0" smtClean="0">
                <a:solidFill>
                  <a:srgbClr val="FF0000"/>
                </a:solidFill>
              </a:rPr>
              <a:t>0/1- האם להוסיף או להוריד את הסמל ממקום </a:t>
            </a:r>
            <a:r>
              <a:rPr lang="en-US" u="none" baseline="0" dirty="0" smtClean="0">
                <a:solidFill>
                  <a:srgbClr val="FF0000"/>
                </a:solidFill>
              </a:rPr>
              <a:t>X,Y</a:t>
            </a:r>
            <a:r>
              <a:rPr lang="he-IL" u="none" baseline="0" dirty="0" smtClean="0">
                <a:solidFill>
                  <a:srgbClr val="FF0000"/>
                </a:solidFill>
              </a:rPr>
              <a:t> במסך.</a:t>
            </a:r>
          </a:p>
          <a:p>
            <a:pPr algn="r" rtl="1"/>
            <a:r>
              <a:rPr lang="he-IL" u="none" baseline="0" dirty="0" smtClean="0">
                <a:solidFill>
                  <a:srgbClr val="FF0000"/>
                </a:solidFill>
              </a:rPr>
              <a:t>כתובת הביט הראשון של הסמל ב</a:t>
            </a:r>
            <a:r>
              <a:rPr lang="en-US" u="none" baseline="0" dirty="0" smtClean="0">
                <a:solidFill>
                  <a:srgbClr val="FF0000"/>
                </a:solidFill>
              </a:rPr>
              <a:t>SDRAM</a:t>
            </a:r>
            <a:endParaRPr lang="he-IL" u="none" baseline="0" dirty="0" smtClean="0">
              <a:solidFill>
                <a:srgbClr val="FF0000"/>
              </a:solidFill>
            </a:endParaRPr>
          </a:p>
          <a:p>
            <a:pPr algn="r" rtl="1"/>
            <a:r>
              <a:rPr lang="he-IL" u="none" baseline="0" dirty="0" smtClean="0">
                <a:solidFill>
                  <a:srgbClr val="FF0000"/>
                </a:solidFill>
              </a:rPr>
              <a:t>מיקום במסך בציר </a:t>
            </a:r>
            <a:r>
              <a:rPr lang="en-US" u="none" baseline="0" dirty="0" smtClean="0">
                <a:solidFill>
                  <a:srgbClr val="FF0000"/>
                </a:solidFill>
              </a:rPr>
              <a:t>X</a:t>
            </a:r>
            <a:r>
              <a:rPr lang="he-IL" u="none" baseline="0" dirty="0" smtClean="0">
                <a:solidFill>
                  <a:srgbClr val="FF0000"/>
                </a:solidFill>
              </a:rPr>
              <a:t> (5 ביט כי יש 20 סמלים בציר </a:t>
            </a:r>
            <a:r>
              <a:rPr lang="en-US" u="none" baseline="0" dirty="0" smtClean="0">
                <a:solidFill>
                  <a:srgbClr val="FF0000"/>
                </a:solidFill>
              </a:rPr>
              <a:t>X</a:t>
            </a:r>
            <a:r>
              <a:rPr lang="he-IL" u="none" baseline="0" dirty="0" smtClean="0">
                <a:solidFill>
                  <a:srgbClr val="FF0000"/>
                </a:solidFill>
              </a:rPr>
              <a:t>)</a:t>
            </a:r>
          </a:p>
          <a:p>
            <a:pPr algn="r" rtl="1"/>
            <a:r>
              <a:rPr lang="he-IL" u="none" baseline="0" dirty="0" smtClean="0">
                <a:solidFill>
                  <a:srgbClr val="FF0000"/>
                </a:solidFill>
              </a:rPr>
              <a:t>מיקום במסך בציר </a:t>
            </a:r>
            <a:r>
              <a:rPr lang="en-US" u="none" baseline="0" dirty="0" smtClean="0">
                <a:solidFill>
                  <a:srgbClr val="FF0000"/>
                </a:solidFill>
              </a:rPr>
              <a:t>Y</a:t>
            </a:r>
            <a:r>
              <a:rPr lang="he-IL" u="none" baseline="0" dirty="0" smtClean="0">
                <a:solidFill>
                  <a:srgbClr val="FF0000"/>
                </a:solidFill>
              </a:rPr>
              <a:t> (4 ביט כי יש 15 סמלים בציר </a:t>
            </a:r>
            <a:r>
              <a:rPr lang="en-US" u="none" baseline="0" dirty="0" smtClean="0">
                <a:solidFill>
                  <a:srgbClr val="FF0000"/>
                </a:solidFill>
              </a:rPr>
              <a:t>X</a:t>
            </a:r>
            <a:r>
              <a:rPr lang="he-IL" u="none" baseline="0" dirty="0" smtClean="0">
                <a:solidFill>
                  <a:srgbClr val="FF0000"/>
                </a:solidFill>
              </a:rPr>
              <a:t>)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0865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2/3 </a:t>
            </a:r>
          </a:p>
          <a:p>
            <a:r>
              <a:rPr lang="he-IL" dirty="0" smtClean="0"/>
              <a:t>2-האם נכנס או עזב את התפריט</a:t>
            </a:r>
            <a:r>
              <a:rPr lang="he-IL" baseline="0" dirty="0" smtClean="0"/>
              <a:t> הראשי(לשמור את מצב ה</a:t>
            </a:r>
            <a:r>
              <a:rPr lang="en-US" baseline="0" dirty="0" smtClean="0"/>
              <a:t>Ram</a:t>
            </a:r>
            <a:r>
              <a:rPr lang="he-IL" baseline="0" dirty="0" smtClean="0"/>
              <a:t> ולכתוב לרגיסטר 0 נכנס, או 1 עזב</a:t>
            </a:r>
          </a:p>
          <a:p>
            <a:r>
              <a:rPr lang="he-IL" baseline="0" dirty="0" smtClean="0"/>
              <a:t>3-לבחור סימבול-לגרום להחלפת סימבול ללבן למשך </a:t>
            </a:r>
            <a:r>
              <a:rPr lang="en-US" baseline="0" dirty="0" smtClean="0"/>
              <a:t>100ns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8228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>
                <a:latin typeface="Calibri"/>
              </a:rPr>
              <a:t>chunk of commands to the FPGA:</a:t>
            </a:r>
          </a:p>
          <a:p>
            <a:pPr algn="l" rtl="0"/>
            <a:r>
              <a:rPr lang="en-US">
                <a:latin typeface="Calibri"/>
              </a:rPr>
              <a:t>Initializing the RAM inside the Symbol Generator block with zeros. Because the RAM reflects the 300-symbols on the screen, the initial value should be zeros, which are black symbols.</a:t>
            </a:r>
            <a:endParaRPr lang="he-IL">
              <a:latin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1342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523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1.המשתמש בוחר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את הסימבולים שרוצה להוסיף ומוסר מידע על מיקומם, או בוחר להסירם, בעזרת פלטפורמת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2.המחשב המארח מעביר הודעה שמורכבת מפקטות של מידע על מיקום הסימבול בזיכרון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SDRAM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מיקומו על המסך, והאם הוסף/נגרע, אל מסלול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הפקטה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לא עוברת בשלמותה אל ה-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  TOP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היא מגיעה ל-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 PATH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וזה מקלף לה את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  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שומר ערכים כמו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 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ברגיסטרים שלו ומעביר את המידע (ה-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לפי ה-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</a:t>
            </a: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אל עבר היחידה המתאימה.</a:t>
            </a:r>
            <a:endParaRPr lang="he-IL" dirty="0" smtClean="0"/>
          </a:p>
          <a:p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לאחר מכן המידע עובר אל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ומרגע הגעת סיגנל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VSYNC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(המורה על התחלת הצגת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מהפינה השמאלית העליונה), המידע על השינויים מה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הקודם נשמרים בו. בלוק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Manager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שבתוך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 TOP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נשלחת בקשת קריאה מה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SDRAM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ומשם המידע יועבר אל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VESA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Block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בעזרת שימוש ב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dual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clk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FIFO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ומשם המידע יעבור אל תצוגת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VGA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בשלב הבא, המשתמש בוחר אם להזיז את הסימבולים הקיימים, והאם לבחור בסימבול מסוים ע"מ להריץ את תוכנו.</a:t>
            </a:r>
            <a:endParaRPr lang="he-IL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e-I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סעיף מס' 2 יחזור על </a:t>
            </a:r>
            <a:r>
              <a:rPr lang="he-I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עצמו.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574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בלוק</a:t>
            </a:r>
            <a:r>
              <a:rPr lang="he-IL" baseline="0" dirty="0" smtClean="0"/>
              <a:t> זה משמש:</a:t>
            </a:r>
          </a:p>
          <a:p>
            <a:r>
              <a:rPr lang="he-IL" baseline="0" dirty="0" smtClean="0"/>
              <a:t>בלוק ה</a:t>
            </a:r>
            <a:r>
              <a:rPr lang="en-US" baseline="0" dirty="0" smtClean="0"/>
              <a:t>opcode Unite</a:t>
            </a:r>
            <a:r>
              <a:rPr lang="he-IL" baseline="0" dirty="0" smtClean="0"/>
              <a:t> משמש לאיחוד 3 פקטות מידע באורך 8 ביט לקבלת </a:t>
            </a:r>
            <a:r>
              <a:rPr lang="en-US" baseline="0" dirty="0" smtClean="0"/>
              <a:t>opcode</a:t>
            </a:r>
            <a:r>
              <a:rPr lang="he-IL" baseline="0" dirty="0" smtClean="0"/>
              <a:t> באורך 24 ביט, המתקבל ממסלול ה</a:t>
            </a:r>
            <a:r>
              <a:rPr lang="en-US" baseline="0" dirty="0" smtClean="0"/>
              <a:t>RX</a:t>
            </a:r>
            <a:r>
              <a:rPr lang="he-IL" baseline="0" dirty="0" smtClean="0"/>
              <a:t> דרך </a:t>
            </a:r>
            <a:r>
              <a:rPr lang="en-US" baseline="0" dirty="0" smtClean="0"/>
              <a:t>WBS</a:t>
            </a:r>
            <a:r>
              <a:rPr lang="he-IL" baseline="0" dirty="0" smtClean="0"/>
              <a:t>.</a:t>
            </a:r>
          </a:p>
          <a:p>
            <a:r>
              <a:rPr lang="he-IL" baseline="0" dirty="0" smtClean="0"/>
              <a:t>בלוק ה</a:t>
            </a:r>
            <a:r>
              <a:rPr lang="en-US" baseline="0" dirty="0" smtClean="0"/>
              <a:t>Opcode Store</a:t>
            </a:r>
            <a:r>
              <a:rPr lang="he-IL" baseline="0" dirty="0" smtClean="0"/>
              <a:t> שומר את ה</a:t>
            </a:r>
            <a:r>
              <a:rPr lang="en-US" baseline="0" dirty="0" smtClean="0"/>
              <a:t>opcodes</a:t>
            </a:r>
            <a:r>
              <a:rPr lang="he-IL" baseline="0" dirty="0" smtClean="0"/>
              <a:t> המתקבלות מבלוק </a:t>
            </a:r>
            <a:r>
              <a:rPr lang="en-US" baseline="0" dirty="0" smtClean="0"/>
              <a:t>opcode Unite</a:t>
            </a:r>
            <a:r>
              <a:rPr lang="he-IL" baseline="0" dirty="0" smtClean="0"/>
              <a:t>. הסיבה לשמירת ה</a:t>
            </a:r>
            <a:r>
              <a:rPr lang="en-US" baseline="0" dirty="0" smtClean="0"/>
              <a:t>opcodes</a:t>
            </a:r>
            <a:r>
              <a:rPr lang="he-IL" baseline="0" dirty="0" smtClean="0"/>
              <a:t> לפני העברתם ל</a:t>
            </a:r>
            <a:r>
              <a:rPr lang="en-US" baseline="0" dirty="0" smtClean="0"/>
              <a:t>Ram</a:t>
            </a:r>
            <a:r>
              <a:rPr lang="he-IL" baseline="0" dirty="0" smtClean="0"/>
              <a:t> היא כדי לא לדרוס את המצב השמור ב</a:t>
            </a:r>
            <a:r>
              <a:rPr lang="en-US" baseline="0" dirty="0" smtClean="0"/>
              <a:t>Ram</a:t>
            </a:r>
            <a:r>
              <a:rPr lang="he-IL" baseline="0" dirty="0" smtClean="0"/>
              <a:t> שהוא מצב התצוגה הנוכחית, לפני שכל ה</a:t>
            </a:r>
            <a:r>
              <a:rPr lang="en-US" baseline="0" dirty="0" smtClean="0"/>
              <a:t>frame</a:t>
            </a:r>
            <a:r>
              <a:rPr lang="he-IL" baseline="0" dirty="0" smtClean="0"/>
              <a:t> הוצג על המסך, אלא נכתוב לתוכו בתחילת הצגת ה</a:t>
            </a:r>
            <a:r>
              <a:rPr lang="en-US" baseline="0" dirty="0" smtClean="0"/>
              <a:t>frame</a:t>
            </a:r>
            <a:r>
              <a:rPr lang="he-IL" baseline="0" dirty="0" smtClean="0"/>
              <a:t> מחדש על המסך, כאשר סיגנל ה</a:t>
            </a:r>
            <a:r>
              <a:rPr lang="en-US" baseline="0" dirty="0" smtClean="0"/>
              <a:t>Vsync</a:t>
            </a:r>
            <a:r>
              <a:rPr lang="he-IL" baseline="0" dirty="0" smtClean="0"/>
              <a:t> יהפוך לפעיל. </a:t>
            </a:r>
          </a:p>
          <a:p>
            <a:r>
              <a:rPr lang="he-IL" baseline="0" dirty="0" smtClean="0"/>
              <a:t>בלוק ה</a:t>
            </a:r>
            <a:r>
              <a:rPr lang="en-US" baseline="0" dirty="0" smtClean="0"/>
              <a:t>RAM</a:t>
            </a:r>
            <a:r>
              <a:rPr lang="he-IL" baseline="0" dirty="0" smtClean="0"/>
              <a:t> בגודל </a:t>
            </a:r>
            <a:r>
              <a:rPr lang="en-US" baseline="0" dirty="0" smtClean="0"/>
              <a:t>20*15*13 bits</a:t>
            </a:r>
            <a:r>
              <a:rPr lang="he-IL" baseline="0" dirty="0" smtClean="0"/>
              <a:t>. הוא מכיל 300 שורות המתאימות ל</a:t>
            </a:r>
            <a:r>
              <a:rPr lang="en-US" baseline="0" dirty="0" smtClean="0"/>
              <a:t>15*20</a:t>
            </a:r>
            <a:r>
              <a:rPr lang="he-IL" baseline="0" dirty="0" smtClean="0"/>
              <a:t> הסימבולים שיש בתצוגת המסך של </a:t>
            </a:r>
            <a:r>
              <a:rPr lang="en-US" baseline="0" dirty="0" smtClean="0"/>
              <a:t>640*480</a:t>
            </a:r>
            <a:r>
              <a:rPr lang="he-IL" baseline="0" dirty="0" smtClean="0"/>
              <a:t> (כל סימבול בגודל 32*32</a:t>
            </a:r>
            <a:r>
              <a:rPr lang="en-US" baseline="0" dirty="0" smtClean="0"/>
              <a:t> </a:t>
            </a:r>
            <a:r>
              <a:rPr lang="he-IL" baseline="0" dirty="0" smtClean="0"/>
              <a:t>פיקסלים). כל שורה בו מתאימה לסימבול מסוים על המסך, לדוג' שורה 0 לסימבול </a:t>
            </a:r>
            <a:r>
              <a:rPr lang="en-US" baseline="0" dirty="0" smtClean="0"/>
              <a:t>(0,0)</a:t>
            </a:r>
            <a:r>
              <a:rPr lang="he-IL" baseline="0" dirty="0" smtClean="0"/>
              <a:t>, שורה 1 לסימבול </a:t>
            </a:r>
            <a:r>
              <a:rPr lang="en-US" baseline="0" dirty="0" smtClean="0"/>
              <a:t>(0,1)</a:t>
            </a:r>
            <a:r>
              <a:rPr lang="he-IL" baseline="0" dirty="0" smtClean="0"/>
              <a:t> </a:t>
            </a:r>
            <a:r>
              <a:rPr lang="he-IL" baseline="0" dirty="0" err="1" smtClean="0"/>
              <a:t>וכו</a:t>
            </a:r>
            <a:r>
              <a:rPr lang="he-IL" baseline="0" dirty="0" smtClean="0"/>
              <a:t>'. תוכן כל שורה (13 ביט) היא המיקום של השורה ב</a:t>
            </a:r>
            <a:r>
              <a:rPr lang="en-US" baseline="0" dirty="0" smtClean="0"/>
              <a:t>SDRAM</a:t>
            </a:r>
            <a:r>
              <a:rPr lang="he-IL" baseline="0" dirty="0" smtClean="0"/>
              <a:t> ממנה יש לקרוא את המידע על הסימבול.</a:t>
            </a:r>
          </a:p>
          <a:p>
            <a:r>
              <a:rPr lang="he-IL" baseline="0" dirty="0" smtClean="0"/>
              <a:t>בלוק ב</a:t>
            </a:r>
            <a:r>
              <a:rPr lang="en-US" baseline="0" dirty="0" smtClean="0"/>
              <a:t>Manager</a:t>
            </a:r>
            <a:r>
              <a:rPr lang="he-IL" baseline="0" dirty="0" smtClean="0"/>
              <a:t> משמש ל:</a:t>
            </a:r>
          </a:p>
          <a:p>
            <a:r>
              <a:rPr lang="he-IL" baseline="0" dirty="0" smtClean="0"/>
              <a:t>חישוב הכתובת של השורה ב</a:t>
            </a:r>
            <a:r>
              <a:rPr lang="en-US" baseline="0" dirty="0" smtClean="0"/>
              <a:t>RAM</a:t>
            </a:r>
            <a:r>
              <a:rPr lang="he-IL" baseline="0" dirty="0" smtClean="0"/>
              <a:t> לפי המיקום שיש להוסיף/להסיר את הסימבול מהמסך(מפרויקט קודם).</a:t>
            </a:r>
          </a:p>
          <a:p>
            <a:r>
              <a:rPr lang="he-IL" baseline="0" dirty="0" smtClean="0"/>
              <a:t>אם המשתמש הזיז/בחר בסימבול מסוים/סגר או פתח את התפריט הראשי, שליחת סיגנל מתאים לבלוקים  של הזזת סימבול, יצירת אנימציה של חלון נסגר. </a:t>
            </a:r>
          </a:p>
          <a:p>
            <a:r>
              <a:rPr lang="he-IL" baseline="0" dirty="0" smtClean="0"/>
              <a:t>קבלת כתובת של תוכן הסימבול ב</a:t>
            </a:r>
            <a:r>
              <a:rPr lang="en-US" baseline="0" dirty="0" smtClean="0"/>
              <a:t>SDRAM</a:t>
            </a:r>
            <a:r>
              <a:rPr lang="he-IL" baseline="0" dirty="0" smtClean="0"/>
              <a:t> מה</a:t>
            </a:r>
            <a:r>
              <a:rPr lang="en-US" baseline="0" dirty="0" smtClean="0"/>
              <a:t>RAM</a:t>
            </a:r>
            <a:r>
              <a:rPr lang="he-IL" baseline="0" dirty="0" smtClean="0"/>
              <a:t>, ובקשת קריאה מה</a:t>
            </a:r>
            <a:r>
              <a:rPr lang="en-US" baseline="0" dirty="0" smtClean="0"/>
              <a:t>SDRAM</a:t>
            </a:r>
            <a:r>
              <a:rPr lang="he-IL" baseline="0" dirty="0" smtClean="0"/>
              <a:t>.</a:t>
            </a:r>
          </a:p>
          <a:p>
            <a:r>
              <a:rPr lang="he-IL" baseline="0" dirty="0" smtClean="0"/>
              <a:t>ניהול העברת המידע מה</a:t>
            </a:r>
            <a:r>
              <a:rPr lang="en-US" baseline="0" dirty="0" smtClean="0"/>
              <a:t>SDRAM</a:t>
            </a:r>
            <a:r>
              <a:rPr lang="he-IL" baseline="0" dirty="0" smtClean="0"/>
              <a:t> לשני </a:t>
            </a:r>
            <a:r>
              <a:rPr lang="en-US" baseline="0" dirty="0" smtClean="0"/>
              <a:t>FIFOS</a:t>
            </a:r>
            <a:r>
              <a:rPr lang="he-IL" baseline="0" dirty="0" smtClean="0"/>
              <a:t> שמשמשים באופן הבא: כאשר בלוק </a:t>
            </a:r>
            <a:r>
              <a:rPr lang="en-US" baseline="0" dirty="0" smtClean="0"/>
              <a:t>VESA</a:t>
            </a:r>
            <a:r>
              <a:rPr lang="he-IL" baseline="0" dirty="0" smtClean="0"/>
              <a:t> יקרא מתוך אחד מהם, לשני </a:t>
            </a:r>
            <a:r>
              <a:rPr lang="he-IL" baseline="0" dirty="0" err="1" smtClean="0"/>
              <a:t>יכתב</a:t>
            </a:r>
            <a:r>
              <a:rPr lang="he-IL" baseline="0" dirty="0" smtClean="0"/>
              <a:t> המידע על השורה הבאה מתוך ה</a:t>
            </a:r>
            <a:r>
              <a:rPr lang="en-US" baseline="0" dirty="0" smtClean="0"/>
              <a:t>frame</a:t>
            </a:r>
            <a:r>
              <a:rPr lang="he-IL" baseline="0" dirty="0" smtClean="0"/>
              <a:t>, לאחר מכן יחליפו תפקידים עד להצגת כל השורות של ה</a:t>
            </a:r>
            <a:r>
              <a:rPr lang="en-US" baseline="0" dirty="0" smtClean="0"/>
              <a:t>Frame</a:t>
            </a:r>
            <a:r>
              <a:rPr lang="he-IL" baseline="0" dirty="0" smtClean="0"/>
              <a:t>.</a:t>
            </a:r>
          </a:p>
          <a:p>
            <a:r>
              <a:rPr lang="he-IL" baseline="0" dirty="0" smtClean="0"/>
              <a:t>בלוק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Dual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clk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FIFO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משמש להמיר את שעון המערכת (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100Mhz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לשעון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VESA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40Mhz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לפני שהמידע נשלח ל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VESA Controller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ומשם לתצוגת ה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VGA</a:t>
            </a:r>
            <a:r>
              <a:rPr lang="he-I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he-IL" b="0" baseline="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2230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הכתובת ממנה יש לקרוא את הסימבול ב</a:t>
            </a:r>
            <a:r>
              <a:rPr lang="en-US" dirty="0" smtClean="0"/>
              <a:t>SDRAM</a:t>
            </a:r>
            <a:r>
              <a:rPr lang="he-IL" dirty="0" smtClean="0"/>
              <a:t> מעודכנת ב</a:t>
            </a:r>
            <a:r>
              <a:rPr lang="en-US" dirty="0" smtClean="0"/>
              <a:t>DBG Addr Reg</a:t>
            </a:r>
            <a:r>
              <a:rPr lang="he-IL" dirty="0" smtClean="0"/>
              <a:t> בבלוק ה</a:t>
            </a:r>
            <a:r>
              <a:rPr lang="en-US" dirty="0" smtClean="0"/>
              <a:t>Memory</a:t>
            </a:r>
            <a:r>
              <a:rPr lang="en-US" baseline="0" dirty="0" smtClean="0"/>
              <a:t> Managment</a:t>
            </a:r>
            <a:r>
              <a:rPr lang="he-IL" baseline="0" dirty="0" smtClean="0"/>
              <a:t> ע"י ה</a:t>
            </a:r>
            <a:r>
              <a:rPr lang="en-US" baseline="0" dirty="0" smtClean="0"/>
              <a:t>SG WBM</a:t>
            </a:r>
            <a:r>
              <a:rPr lang="he-IL" baseline="0" dirty="0" smtClean="0"/>
              <a:t>.</a:t>
            </a:r>
          </a:p>
          <a:p>
            <a:r>
              <a:rPr lang="he-IL" baseline="0" dirty="0" smtClean="0"/>
              <a:t>דרך ה</a:t>
            </a:r>
            <a:r>
              <a:rPr lang="en-US" baseline="0" dirty="0" smtClean="0"/>
              <a:t>Mem Ctrl Rd</a:t>
            </a:r>
            <a:r>
              <a:rPr lang="he-IL" baseline="0" dirty="0" smtClean="0"/>
              <a:t>, סימבולים נקראים מה</a:t>
            </a:r>
            <a:r>
              <a:rPr lang="en-US" baseline="0" dirty="0" smtClean="0"/>
              <a:t>SDRAM</a:t>
            </a:r>
            <a:r>
              <a:rPr lang="he-IL" baseline="0" dirty="0" smtClean="0"/>
              <a:t> ונשלחים אל בלוק ה</a:t>
            </a:r>
            <a:r>
              <a:rPr lang="en-US" baseline="0" dirty="0" smtClean="0"/>
              <a:t>SG</a:t>
            </a:r>
            <a:r>
              <a:rPr lang="he-IL" baseline="0" dirty="0" smtClean="0"/>
              <a:t> </a:t>
            </a:r>
            <a:r>
              <a:rPr lang="en-US" baseline="0" dirty="0" smtClean="0"/>
              <a:t>TOP</a:t>
            </a:r>
            <a:r>
              <a:rPr lang="he-IL" baseline="0" dirty="0" smtClean="0"/>
              <a:t> שינתב אותם לאחר מכן אל בלוק ה</a:t>
            </a:r>
            <a:r>
              <a:rPr lang="en-US" baseline="0" dirty="0" smtClean="0"/>
              <a:t>VESA Ctrl</a:t>
            </a:r>
            <a:r>
              <a:rPr lang="he-IL" baseline="0" dirty="0" smtClean="0"/>
              <a:t> ואל התצוגה.</a:t>
            </a:r>
          </a:p>
          <a:p>
            <a:r>
              <a:rPr lang="he-IL" baseline="0" dirty="0" smtClean="0"/>
              <a:t>פרויקט זה הסתמך על ממשקים שפותחו בפרויקט קודם:</a:t>
            </a:r>
          </a:p>
          <a:p>
            <a:r>
              <a:rPr lang="en-US" baseline="0" dirty="0" smtClean="0"/>
              <a:t>UART Protocol</a:t>
            </a:r>
          </a:p>
          <a:p>
            <a:r>
              <a:rPr lang="en-US" baseline="0" dirty="0" smtClean="0"/>
              <a:t>SDRAM IF</a:t>
            </a:r>
          </a:p>
          <a:p>
            <a:r>
              <a:rPr lang="en-US" baseline="0" dirty="0" smtClean="0"/>
              <a:t>VESA Protocol</a:t>
            </a:r>
            <a:r>
              <a:rPr lang="he-IL" baseline="0" dirty="0" smtClean="0"/>
              <a:t> להצגת וידאו.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3801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4408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606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תזכורת:</a:t>
            </a:r>
          </a:p>
          <a:p>
            <a:pPr algn="r" rtl="1"/>
            <a:r>
              <a:rPr lang="he-IL" baseline="0" dirty="0" smtClean="0"/>
              <a:t>ביצוע שינויים על גבי מסך תוך כדי יצירת התמונה ללא צורך בשמירת פריים שלם, אלא רק את שינוים מהקודם.</a:t>
            </a:r>
          </a:p>
          <a:p>
            <a:pPr algn="r" rtl="1"/>
            <a:r>
              <a:rPr lang="he-IL" baseline="0" dirty="0" smtClean="0"/>
              <a:t>משתמשים בתשתית </a:t>
            </a:r>
            <a:r>
              <a:rPr lang="he-IL" baseline="0" smtClean="0"/>
              <a:t>של פרויקט </a:t>
            </a:r>
            <a:r>
              <a:rPr lang="he-IL" baseline="0" dirty="0" smtClean="0"/>
              <a:t>קודם.</a:t>
            </a:r>
          </a:p>
          <a:p>
            <a:pPr algn="r" rtl="1"/>
            <a:r>
              <a:rPr lang="he-IL" baseline="0" dirty="0" smtClean="0"/>
              <a:t>התקשורת החיצונית בין המערכת למחשב תבוצע באמצעות פרוטוקול </a:t>
            </a:r>
            <a:r>
              <a:rPr lang="en-US" baseline="0" dirty="0" smtClean="0"/>
              <a:t>UART</a:t>
            </a:r>
            <a:r>
              <a:rPr lang="he-IL" baseline="0" dirty="0" smtClean="0"/>
              <a:t> </a:t>
            </a:r>
          </a:p>
          <a:p>
            <a:pPr algn="r" rtl="1"/>
            <a:r>
              <a:rPr lang="he-IL" baseline="0" dirty="0" smtClean="0"/>
              <a:t>התקשורת בין הבלוקים הפנימיים תבוצע בהתאם לפרוטוקול </a:t>
            </a:r>
            <a:r>
              <a:rPr lang="en-US" baseline="0" dirty="0" smtClean="0"/>
              <a:t>WISHBONE</a:t>
            </a:r>
            <a:endParaRPr lang="he-IL" baseline="0" dirty="0" smtClean="0"/>
          </a:p>
          <a:p>
            <a:pPr algn="r" rtl="1"/>
            <a:r>
              <a:rPr lang="he-IL" baseline="0" dirty="0" smtClean="0"/>
              <a:t>כל הבלוקים עובדים בתדר של 100 </a:t>
            </a:r>
            <a:r>
              <a:rPr lang="en-US" baseline="0" dirty="0" smtClean="0"/>
              <a:t>MHz</a:t>
            </a:r>
            <a:r>
              <a:rPr lang="he-IL" baseline="0" dirty="0" smtClean="0"/>
              <a:t> למעט ה</a:t>
            </a:r>
            <a:r>
              <a:rPr lang="en-US" baseline="0" dirty="0" err="1" smtClean="0"/>
              <a:t>Vesa</a:t>
            </a:r>
            <a:endParaRPr lang="en-US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346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9905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1361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6878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/>
              <a:t/>
            </a:r>
            <a:br>
              <a:rPr lang="en-US"/>
            </a:br>
            <a:endParaRPr lang="en-US"/>
          </a:p>
          <a:p>
            <a:pPr algn="l" rtl="0"/>
            <a:r>
              <a:rPr lang="en-US"/>
              <a:t>The "start" button sends a chunk of commands to the FPGA:</a:t>
            </a:r>
          </a:p>
          <a:p>
            <a:pPr algn="l" rtl="0"/>
            <a:r>
              <a:rPr lang="en-US"/>
              <a:t>Initializing the RAM inside the Symbol Generator block with zeros. Because the RAM reflects the 300-symbols on the screen, the initial value should be zeros, which are black symbols.</a:t>
            </a:r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422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290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 GUI also gives an option to read and write to registers in the FPGA.</a:t>
            </a:r>
          </a:p>
          <a:p>
            <a:pPr algn="l" rtl="0"/>
            <a:r>
              <a:rPr lang="en-US" dirty="0"/>
              <a:t>When writing to a register: choose the register from the list, fill the data in Hexadecimal in the appropriate field and push "Write Register" button.</a:t>
            </a:r>
          </a:p>
          <a:p>
            <a:endParaRPr lang="en-US" dirty="0"/>
          </a:p>
          <a:p>
            <a:pPr algn="l" rtl="0"/>
            <a:r>
              <a:rPr lang="en-US" dirty="0"/>
              <a:t>When reading to a register: choose the register from the list and push "Read Register" button. The data from the register will appear in a new window on the screen.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7D0-9C99-410E-9944-0A0A08B62698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866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5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2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7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dirty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dirty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dirty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2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2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9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dirty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6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dirty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1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9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3.jpe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0.jpe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10"/>
          <p:cNvSpPr>
            <a:spLocks noGrp="1"/>
          </p:cNvSpPr>
          <p:nvPr>
            <p:ph type="ctrTitle"/>
          </p:nvPr>
        </p:nvSpPr>
        <p:spPr>
          <a:xfrm>
            <a:off x="3708133" y="615697"/>
            <a:ext cx="674969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</a:t>
            </a:r>
            <a:r>
              <a:rPr lang="en-US" sz="5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</a:t>
            </a:r>
            <a:endParaRPr lang="en-US" sz="5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9159" y="2628652"/>
            <a:ext cx="6987645" cy="3242136"/>
          </a:xfrm>
        </p:spPr>
        <p:txBody>
          <a:bodyPr>
            <a:normAutofit fontScale="40000" lnSpcReduction="20000"/>
          </a:bodyPr>
          <a:lstStyle/>
          <a:p>
            <a:pPr marL="484632" lvl="1" algn="l">
              <a:buClr>
                <a:schemeClr val="accent1"/>
              </a:buClr>
              <a:defRPr/>
            </a:pPr>
            <a:r>
              <a:rPr lang="en-US" sz="5400" b="1" dirty="0">
                <a:latin typeface="Times New Roman" panose="02020603050405020304" pitchFamily="18" charset="0"/>
              </a:rPr>
              <a:t>Presented by: Tzahi Ezra</a:t>
            </a:r>
          </a:p>
          <a:p>
            <a:pPr lvl="0" algn="l" defTabSz="914400"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endParaRPr lang="en-US" sz="5500" b="1" dirty="0">
              <a:latin typeface="Times New Roman" panose="02020603050405020304" pitchFamily="18" charset="0"/>
            </a:endParaRPr>
          </a:p>
          <a:p>
            <a:pPr lvl="1" algn="l" defTabSz="914400">
              <a:spcBef>
                <a:spcPct val="0"/>
              </a:spcBef>
              <a:buClrTx/>
              <a:buSzTx/>
              <a:defRPr/>
            </a:pPr>
            <a:r>
              <a:rPr lang="en-US" sz="5300" b="1" dirty="0" smtClean="0">
                <a:latin typeface="Times New Roman" panose="02020603050405020304" pitchFamily="18" charset="0"/>
              </a:rPr>
              <a:t>Advisors:</a:t>
            </a:r>
          </a:p>
          <a:p>
            <a:pPr lvl="1" algn="l" defTabSz="914400">
              <a:spcBef>
                <a:spcPct val="0"/>
              </a:spcBef>
              <a:buClrTx/>
              <a:buSzTx/>
              <a:defRPr/>
            </a:pPr>
            <a:endParaRPr lang="en-US" sz="5300" b="1" dirty="0">
              <a:latin typeface="Times New Roman" panose="02020603050405020304" pitchFamily="18" charset="0"/>
            </a:endParaRPr>
          </a:p>
          <a:p>
            <a:pPr lvl="1" algn="l" defTabSz="914400">
              <a:spcBef>
                <a:spcPct val="0"/>
              </a:spcBef>
              <a:buClrTx/>
              <a:buSzTx/>
              <a:defRPr/>
            </a:pPr>
            <a:r>
              <a:rPr lang="en-US" sz="5100" b="1" dirty="0" smtClean="0">
                <a:latin typeface="Times New Roman" panose="02020603050405020304" pitchFamily="18" charset="0"/>
              </a:rPr>
              <a:t>Moshe </a:t>
            </a:r>
            <a:r>
              <a:rPr lang="en-US" sz="5100" b="1" dirty="0">
                <a:latin typeface="Times New Roman" panose="02020603050405020304" pitchFamily="18" charset="0"/>
              </a:rPr>
              <a:t>Porian</a:t>
            </a:r>
          </a:p>
          <a:p>
            <a:pPr lvl="1" algn="l" defTabSz="914400">
              <a:spcBef>
                <a:spcPct val="0"/>
              </a:spcBef>
              <a:buClrTx/>
              <a:buSzTx/>
              <a:defRPr/>
            </a:pPr>
            <a:r>
              <a:rPr lang="en-US" sz="5300" b="1" dirty="0" smtClean="0">
                <a:latin typeface="Times New Roman" panose="02020603050405020304" pitchFamily="18" charset="0"/>
              </a:rPr>
              <a:t>Netanel </a:t>
            </a:r>
            <a:r>
              <a:rPr lang="en-US" sz="5300" b="1" dirty="0">
                <a:latin typeface="Times New Roman" panose="02020603050405020304" pitchFamily="18" charset="0"/>
              </a:rPr>
              <a:t>Yamin</a:t>
            </a:r>
            <a:endParaRPr lang="he-IL" sz="5300" b="1" dirty="0">
              <a:latin typeface="Times New Roman" panose="02020603050405020304" pitchFamily="18" charset="0"/>
            </a:endParaRPr>
          </a:p>
          <a:p>
            <a:pPr lvl="1" algn="l" defTabSz="914400">
              <a:spcBef>
                <a:spcPct val="0"/>
              </a:spcBef>
              <a:buClrTx/>
              <a:buSzTx/>
              <a:defRPr/>
            </a:pPr>
            <a:endParaRPr lang="he-IL" sz="5300" b="1" dirty="0">
              <a:latin typeface="Times New Roman" panose="02020603050405020304" pitchFamily="18" charset="0"/>
            </a:endParaRPr>
          </a:p>
          <a:p>
            <a:pPr marL="484632" lvl="1" algn="l">
              <a:buClr>
                <a:schemeClr val="accent1"/>
              </a:buClr>
            </a:pPr>
            <a:r>
              <a:rPr lang="en-US" sz="5400" b="1" dirty="0">
                <a:latin typeface="Times New Roman" panose="02020603050405020304" pitchFamily="18" charset="0"/>
              </a:rPr>
              <a:t>One semester project</a:t>
            </a:r>
          </a:p>
          <a:p>
            <a:pPr marL="484632" lvl="1" algn="l">
              <a:buClr>
                <a:schemeClr val="accent1"/>
              </a:buClr>
            </a:pPr>
            <a:endParaRPr lang="en-US" sz="5400" b="1" dirty="0">
              <a:latin typeface="Times New Roman" panose="02020603050405020304" pitchFamily="18" charset="0"/>
              <a:cs typeface="Times New Roman"/>
            </a:endParaRPr>
          </a:p>
          <a:p>
            <a:pPr marL="484632" lvl="1" algn="l">
              <a:buClr>
                <a:schemeClr val="accent1"/>
              </a:buClr>
            </a:pPr>
            <a:r>
              <a:rPr lang="en-US" sz="5400" b="1" dirty="0">
                <a:latin typeface="Times New Roman" panose="02020603050405020304" pitchFamily="18" charset="0"/>
                <a:cs typeface="Times New Roman"/>
              </a:rPr>
              <a:t>Presented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/>
              </a:rPr>
              <a:t>on: </a:t>
            </a:r>
            <a:r>
              <a:rPr lang="en-US" sz="5400" b="1" dirty="0">
                <a:latin typeface="Times New Roman" panose="02020603050405020304" pitchFamily="18" charset="0"/>
              </a:rPr>
              <a:t>31.12.2014</a:t>
            </a:r>
          </a:p>
          <a:p>
            <a:pPr marL="484632" lvl="1" algn="l">
              <a:buClr>
                <a:schemeClr val="accent1"/>
              </a:buClr>
            </a:pPr>
            <a:endParaRPr lang="en-US" sz="5400" b="1" dirty="0">
              <a:latin typeface="Times New Roman" panose="02020603050405020304" pitchFamily="18" charset="0"/>
              <a:cs typeface="Times New Roman"/>
            </a:endParaRPr>
          </a:p>
          <a:p>
            <a:pPr marL="484632" lvl="1" algn="l">
              <a:buClr>
                <a:schemeClr val="accent1"/>
              </a:buClr>
            </a:pPr>
            <a:r>
              <a:rPr lang="en-US" sz="5400" b="1" dirty="0">
                <a:latin typeface="Times New Roman" panose="02020603050405020304" pitchFamily="18" charset="0"/>
                <a:cs typeface="Times New Roman"/>
              </a:rPr>
              <a:t>Starting </a:t>
            </a:r>
            <a:r>
              <a:rPr lang="en-US" sz="5400" b="1" smtClean="0">
                <a:latin typeface="Times New Roman" panose="02020603050405020304" pitchFamily="18" charset="0"/>
                <a:cs typeface="Times New Roman"/>
              </a:rPr>
              <a:t>date: 13.</a:t>
            </a:r>
            <a:r>
              <a:rPr lang="en-US" sz="5400" b="1" smtClean="0">
                <a:latin typeface="Times New Roman"/>
                <a:cs typeface="Times New Roman"/>
              </a:rPr>
              <a:t>11.2014</a:t>
            </a:r>
            <a:endParaRPr lang="he-IL" sz="5400" b="1" dirty="0">
              <a:latin typeface="Times New Roman"/>
              <a:cs typeface="Times New Roman"/>
            </a:endParaRPr>
          </a:p>
          <a:p>
            <a:endParaRPr lang="he-IL" sz="5400" b="1" dirty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37" y="567268"/>
            <a:ext cx="541337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תמונה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35" y="521230"/>
            <a:ext cx="1614487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708133" y="1571938"/>
            <a:ext cx="81074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cap="all" dirty="0" smtClean="0">
                <a:ln w="0"/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Project’s characterization  presentation</a:t>
            </a:r>
            <a:endParaRPr lang="en-US" sz="2500" b="1" cap="all" dirty="0">
              <a:ln w="0"/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6" descr="SG_GU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0" y="766800"/>
            <a:ext cx="10669519" cy="5989503"/>
          </a:xfrm>
          <a:prstGeom prst="rect">
            <a:avLst/>
          </a:prstGeom>
        </p:spPr>
      </p:pic>
      <p:sp>
        <p:nvSpPr>
          <p:cNvPr id="5" name="כותרת 1"/>
          <p:cNvSpPr txBox="1">
            <a:spLocks/>
          </p:cNvSpPr>
          <p:nvPr/>
        </p:nvSpPr>
        <p:spPr>
          <a:xfrm>
            <a:off x="603849" y="0"/>
            <a:ext cx="10356574" cy="808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n-CL" dirty="0">
                <a:latin typeface="Times New Roman"/>
                <a:cs typeface="Times New Roman"/>
              </a:rPr>
              <a:t>GUI-choosing a symbol</a:t>
            </a:r>
            <a:endParaRPr lang="he-IL" dirty="0">
              <a:latin typeface="Times New Roman"/>
              <a:cs typeface="Times New Roman"/>
            </a:endParaRPr>
          </a:p>
        </p:txBody>
      </p:sp>
      <p:pic>
        <p:nvPicPr>
          <p:cNvPr id="6" name="תמונה 5" descr="symbol_04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90" y="1992398"/>
            <a:ext cx="344556" cy="34644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תמונה 7" descr="reg_gui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132" y="6110377"/>
            <a:ext cx="3365059" cy="479552"/>
          </a:xfrm>
          <a:prstGeom prst="rect">
            <a:avLst/>
          </a:prstGeom>
        </p:spPr>
      </p:pic>
      <p:pic>
        <p:nvPicPr>
          <p:cNvPr id="9" name="תמונה 8" descr="choos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988" y="4097562"/>
            <a:ext cx="844550" cy="268288"/>
          </a:xfrm>
          <a:prstGeom prst="rect">
            <a:avLst/>
          </a:prstGeom>
        </p:spPr>
      </p:pic>
      <p:sp>
        <p:nvSpPr>
          <p:cNvPr id="2" name="אליפסה 1"/>
          <p:cNvSpPr/>
          <p:nvPr/>
        </p:nvSpPr>
        <p:spPr>
          <a:xfrm>
            <a:off x="8989192" y="4076848"/>
            <a:ext cx="988142" cy="3097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5224" y="4097834"/>
            <a:ext cx="884286" cy="2883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0800000" flipV="1">
            <a:off x="6562833" y="1912188"/>
            <a:ext cx="1350756" cy="1569660"/>
          </a:xfrm>
          <a:prstGeom prst="rect">
            <a:avLst/>
          </a:prstGeom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choosing a symbol replaces it with a white symbol for 100 ns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00096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6" descr="SG_GU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0" y="766800"/>
            <a:ext cx="10669519" cy="5989503"/>
          </a:xfrm>
          <a:prstGeom prst="rect">
            <a:avLst/>
          </a:prstGeom>
        </p:spPr>
      </p:pic>
      <p:pic>
        <p:nvPicPr>
          <p:cNvPr id="5" name="תמונה 4" descr="symbol_02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844" y="2306789"/>
            <a:ext cx="328377" cy="328377"/>
          </a:xfrm>
          <a:prstGeom prst="rect">
            <a:avLst/>
          </a:prstGeom>
        </p:spPr>
      </p:pic>
      <p:pic>
        <p:nvPicPr>
          <p:cNvPr id="6" name="תמונה 5" descr="symbol_0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665" y="1960389"/>
            <a:ext cx="344556" cy="346449"/>
          </a:xfrm>
          <a:prstGeom prst="rect">
            <a:avLst/>
          </a:prstGeom>
          <a:ln w="28575">
            <a:noFill/>
          </a:ln>
        </p:spPr>
      </p:pic>
      <p:pic>
        <p:nvPicPr>
          <p:cNvPr id="8" name="תמונה 7" descr="symbol_00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420" y="1965172"/>
            <a:ext cx="304800" cy="3048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תמונה 8" descr="symbol_07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336" y="2298182"/>
            <a:ext cx="329450" cy="329450"/>
          </a:xfrm>
          <a:prstGeom prst="rect">
            <a:avLst/>
          </a:prstGeom>
        </p:spPr>
      </p:pic>
      <p:pic>
        <p:nvPicPr>
          <p:cNvPr id="11" name="תמונה 10" descr="choose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0988" y="4097562"/>
            <a:ext cx="844550" cy="268288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224" y="4097834"/>
            <a:ext cx="884286" cy="288354"/>
          </a:xfrm>
          <a:prstGeom prst="rect">
            <a:avLst/>
          </a:prstGeom>
        </p:spPr>
      </p:pic>
      <p:pic>
        <p:nvPicPr>
          <p:cNvPr id="13" name="תמונה 12" descr="reg_gui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3132" y="6110377"/>
            <a:ext cx="3365059" cy="479552"/>
          </a:xfrm>
          <a:prstGeom prst="rect">
            <a:avLst/>
          </a:prstGeom>
        </p:spPr>
      </p:pic>
      <p:sp>
        <p:nvSpPr>
          <p:cNvPr id="16" name="אליפסה 15"/>
          <p:cNvSpPr/>
          <p:nvPr/>
        </p:nvSpPr>
        <p:spPr>
          <a:xfrm>
            <a:off x="7875224" y="4037311"/>
            <a:ext cx="897795" cy="4093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 rot="10800000" flipV="1">
            <a:off x="6583465" y="1241286"/>
            <a:ext cx="1350756" cy="4031873"/>
          </a:xfrm>
          <a:prstGeom prst="rect">
            <a:avLst/>
          </a:prstGeom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Leave the main menu- saves the current frame (located in ram) and make a black symbols screen. Replace screen with white symbols for 100 ns.</a:t>
            </a:r>
            <a:endParaRPr lang="he-IL" dirty="0"/>
          </a:p>
        </p:txBody>
      </p:sp>
      <p:pic>
        <p:nvPicPr>
          <p:cNvPr id="19" name="תמונה 18" descr="symbol_00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336" y="2290636"/>
            <a:ext cx="453712" cy="453712"/>
          </a:xfrm>
          <a:prstGeom prst="rect">
            <a:avLst/>
          </a:prstGeom>
          <a:ln w="28575">
            <a:noFill/>
          </a:ln>
        </p:spPr>
      </p:pic>
      <p:pic>
        <p:nvPicPr>
          <p:cNvPr id="20" name="תמונה 19" descr="symbol_00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838" y="2313265"/>
            <a:ext cx="431083" cy="431083"/>
          </a:xfrm>
          <a:prstGeom prst="rect">
            <a:avLst/>
          </a:prstGeom>
          <a:ln w="28575">
            <a:noFill/>
          </a:ln>
        </p:spPr>
      </p:pic>
      <p:pic>
        <p:nvPicPr>
          <p:cNvPr id="21" name="תמונה 20" descr="symbol_00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802" y="1948426"/>
            <a:ext cx="478708" cy="478708"/>
          </a:xfrm>
          <a:prstGeom prst="rect">
            <a:avLst/>
          </a:prstGeom>
          <a:ln w="28575">
            <a:noFill/>
          </a:ln>
        </p:spPr>
      </p:pic>
      <p:pic>
        <p:nvPicPr>
          <p:cNvPr id="22" name="תמונה 21" descr="symbol_02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38" y="2360389"/>
            <a:ext cx="328377" cy="328377"/>
          </a:xfrm>
          <a:prstGeom prst="rect">
            <a:avLst/>
          </a:prstGeom>
        </p:spPr>
      </p:pic>
      <p:pic>
        <p:nvPicPr>
          <p:cNvPr id="23" name="תמונה 22" descr="symbol_0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99" y="1965660"/>
            <a:ext cx="344556" cy="346449"/>
          </a:xfrm>
          <a:prstGeom prst="rect">
            <a:avLst/>
          </a:prstGeom>
          <a:ln w="28575">
            <a:noFill/>
          </a:ln>
        </p:spPr>
      </p:pic>
      <p:pic>
        <p:nvPicPr>
          <p:cNvPr id="24" name="תמונה 23" descr="symbol_07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486" y="2369884"/>
            <a:ext cx="329450" cy="3294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10800000" flipV="1">
            <a:off x="6524468" y="5138408"/>
            <a:ext cx="1350756" cy="1107996"/>
          </a:xfrm>
          <a:prstGeom prst="rect">
            <a:avLst/>
          </a:prstGeom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Enter the main menu- loads the last</a:t>
            </a:r>
            <a:r>
              <a:rPr lang="en-US" dirty="0">
                <a:latin typeface="Arial"/>
                <a:cs typeface="Arial"/>
              </a:rPr>
              <a:t> frame</a:t>
            </a:r>
            <a:endParaRPr lang="he-IL" dirty="0"/>
          </a:p>
        </p:txBody>
      </p:sp>
      <p:sp>
        <p:nvSpPr>
          <p:cNvPr id="26" name="כותרת 1"/>
          <p:cNvSpPr txBox="1">
            <a:spLocks/>
          </p:cNvSpPr>
          <p:nvPr/>
        </p:nvSpPr>
        <p:spPr>
          <a:xfrm>
            <a:off x="603849" y="0"/>
            <a:ext cx="10356574" cy="808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n-CL" dirty="0" smtClean="0">
                <a:latin typeface="Times New Roman"/>
                <a:cs typeface="Times New Roman"/>
              </a:rPr>
              <a:t>GUI-enter/leave the main menu</a:t>
            </a:r>
            <a:endParaRPr lang="he-IL" dirty="0">
              <a:latin typeface="Times New Roman"/>
              <a:cs typeface="Times New Roman"/>
            </a:endParaRPr>
          </a:p>
        </p:txBody>
      </p:sp>
      <p:pic>
        <p:nvPicPr>
          <p:cNvPr id="28" name="תמונה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514" y="1925466"/>
            <a:ext cx="5414348" cy="4052751"/>
          </a:xfrm>
          <a:prstGeom prst="rect">
            <a:avLst/>
          </a:prstGeom>
        </p:spPr>
      </p:pic>
      <p:pic>
        <p:nvPicPr>
          <p:cNvPr id="29" name="תמונה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2005" y="1919312"/>
            <a:ext cx="5406526" cy="4058905"/>
          </a:xfrm>
          <a:prstGeom prst="rect">
            <a:avLst/>
          </a:prstGeom>
        </p:spPr>
      </p:pic>
      <p:pic>
        <p:nvPicPr>
          <p:cNvPr id="30" name="תמונה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7692" y="1919312"/>
            <a:ext cx="5414348" cy="4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85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3" animBg="1"/>
      <p:bldP spid="16" grpId="4" animBg="1"/>
      <p:bldP spid="17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00" y="424799"/>
            <a:ext cx="9471863" cy="1247883"/>
          </a:xfrm>
        </p:spPr>
        <p:txBody>
          <a:bodyPr>
            <a:normAutofit/>
          </a:bodyPr>
          <a:lstStyle/>
          <a:p>
            <a:pPr rtl="0"/>
            <a:r>
              <a:rPr lang="en-US" dirty="0" smtClean="0">
                <a:latin typeface="Times New Roman" panose="02020603050405020304" pitchFamily="18" charset="0"/>
              </a:rPr>
              <a:t>Top Architecture</a:t>
            </a:r>
            <a:endParaRPr lang="he-IL" dirty="0">
              <a:latin typeface="Times New Roman" panose="02020603050405020304" pitchFamily="18" charset="0"/>
            </a:endParaRPr>
          </a:p>
        </p:txBody>
      </p:sp>
      <p:pic>
        <p:nvPicPr>
          <p:cNvPr id="6" name="תמונה 53" descr="2.jpg"/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709200" y="1829135"/>
            <a:ext cx="8842916" cy="488423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 rot="10860000" flipV="1">
            <a:off x="648746" y="3264667"/>
            <a:ext cx="1884163" cy="369332"/>
          </a:xfrm>
          <a:prstGeom prst="rect">
            <a:avLst/>
          </a:prstGeom>
        </p:spPr>
        <p:txBody>
          <a:bodyPr rtlCol="1">
            <a:spAutoFit/>
          </a:bodyPr>
          <a:lstStyle/>
          <a:p>
            <a:pPr algn="ctr"/>
            <a:r>
              <a:rPr lang="arn-CL" dirty="0" smtClean="0">
                <a:latin typeface="Arial"/>
                <a:cs typeface="Arial"/>
              </a:rPr>
              <a:t>opcode</a:t>
            </a:r>
            <a:endParaRPr lang="he-I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876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09200" y="424800"/>
            <a:ext cx="10515600" cy="1325563"/>
          </a:xfrm>
        </p:spPr>
        <p:txBody>
          <a:bodyPr/>
          <a:lstStyle/>
          <a:p>
            <a:r>
              <a:rPr lang="en-US" dirty="0" smtClean="0"/>
              <a:t>Opcode Structure </a:t>
            </a:r>
            <a:r>
              <a:rPr lang="en-US" sz="2800" dirty="0" smtClean="0"/>
              <a:t>Taken from </a:t>
            </a:r>
            <a:r>
              <a:rPr lang="en-US" sz="2800" dirty="0">
                <a:latin typeface="Times New Roman" panose="02020603050405020304" pitchFamily="18" charset="0"/>
              </a:rPr>
              <a:t>previous </a:t>
            </a:r>
            <a:r>
              <a:rPr lang="en-US" sz="2800" dirty="0" smtClean="0">
                <a:latin typeface="Times New Roman" panose="02020603050405020304" pitchFamily="18" charset="0"/>
              </a:rPr>
              <a:t>project</a:t>
            </a:r>
            <a:endParaRPr lang="he-IL" sz="2800" dirty="0"/>
          </a:p>
        </p:txBody>
      </p:sp>
      <p:pic>
        <p:nvPicPr>
          <p:cNvPr id="5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58" y="2839453"/>
            <a:ext cx="5134142" cy="9076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0"/>
          <p:cNvSpPr txBox="1"/>
          <p:nvPr/>
        </p:nvSpPr>
        <p:spPr>
          <a:xfrm>
            <a:off x="2739189" y="4258893"/>
            <a:ext cx="1676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Add/Remove</a:t>
            </a:r>
          </a:p>
          <a:p>
            <a:r>
              <a:rPr lang="en-US" dirty="0" smtClean="0"/>
              <a:t>1 bit</a:t>
            </a:r>
            <a:endParaRPr lang="he-IL" dirty="0"/>
          </a:p>
        </p:txBody>
      </p:sp>
      <p:cxnSp>
        <p:nvCxnSpPr>
          <p:cNvPr id="8" name="מחבר חץ ישר 7"/>
          <p:cNvCxnSpPr/>
          <p:nvPr/>
        </p:nvCxnSpPr>
        <p:spPr>
          <a:xfrm flipV="1">
            <a:off x="3112169" y="3719509"/>
            <a:ext cx="272715" cy="5393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2"/>
          <p:cNvSpPr txBox="1"/>
          <p:nvPr/>
        </p:nvSpPr>
        <p:spPr>
          <a:xfrm>
            <a:off x="5450305" y="4258893"/>
            <a:ext cx="16764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Horizontal Screen Location</a:t>
            </a:r>
            <a:endParaRPr lang="en-US" dirty="0" smtClean="0"/>
          </a:p>
          <a:p>
            <a:r>
              <a:rPr lang="en-US" dirty="0" smtClean="0"/>
              <a:t>(0-14)5 </a:t>
            </a:r>
            <a:r>
              <a:rPr lang="en-US" dirty="0" smtClean="0"/>
              <a:t>bit</a:t>
            </a:r>
            <a:endParaRPr lang="he-IL" dirty="0"/>
          </a:p>
        </p:txBody>
      </p:sp>
      <p:cxnSp>
        <p:nvCxnSpPr>
          <p:cNvPr id="10" name="מחבר חץ ישר 9"/>
          <p:cNvCxnSpPr/>
          <p:nvPr/>
        </p:nvCxnSpPr>
        <p:spPr>
          <a:xfrm flipV="1">
            <a:off x="6497053" y="3719509"/>
            <a:ext cx="293101" cy="5393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36833" y="4264771"/>
            <a:ext cx="16764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Orthogonal </a:t>
            </a:r>
            <a:r>
              <a:rPr lang="en-US" dirty="0" smtClean="0"/>
              <a:t>Screen Location</a:t>
            </a:r>
            <a:endParaRPr lang="en-US" dirty="0" smtClean="0"/>
          </a:p>
          <a:p>
            <a:r>
              <a:rPr lang="en-US" dirty="0" smtClean="0"/>
              <a:t>(0-19)8 </a:t>
            </a:r>
            <a:r>
              <a:rPr lang="en-US" dirty="0" smtClean="0"/>
              <a:t>bit</a:t>
            </a:r>
            <a:endParaRPr lang="he-IL" dirty="0"/>
          </a:p>
        </p:txBody>
      </p:sp>
      <p:cxnSp>
        <p:nvCxnSpPr>
          <p:cNvPr id="14" name="מחבר חץ ישר 13"/>
          <p:cNvCxnSpPr/>
          <p:nvPr/>
        </p:nvCxnSpPr>
        <p:spPr>
          <a:xfrm flipH="1" flipV="1">
            <a:off x="7774740" y="3740273"/>
            <a:ext cx="198186" cy="51862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30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09200" y="424800"/>
            <a:ext cx="10515600" cy="1325563"/>
          </a:xfrm>
        </p:spPr>
        <p:txBody>
          <a:bodyPr/>
          <a:lstStyle/>
          <a:p>
            <a:r>
              <a:rPr lang="en-US" dirty="0"/>
              <a:t>Opcode </a:t>
            </a:r>
            <a:r>
              <a:rPr lang="en-US" dirty="0" smtClean="0"/>
              <a:t>Structure </a:t>
            </a:r>
            <a:r>
              <a:rPr lang="en-US" sz="2800" dirty="0" smtClean="0"/>
              <a:t>New</a:t>
            </a:r>
            <a:endParaRPr lang="he-IL" sz="4000" dirty="0"/>
          </a:p>
        </p:txBody>
      </p:sp>
      <p:pic>
        <p:nvPicPr>
          <p:cNvPr id="4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00" y="2840400"/>
            <a:ext cx="5198311" cy="867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מחבר ישר 5"/>
          <p:cNvCxnSpPr/>
          <p:nvPr/>
        </p:nvCxnSpPr>
        <p:spPr>
          <a:xfrm flipH="1">
            <a:off x="3609474" y="3159643"/>
            <a:ext cx="80212" cy="2245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תמונה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704" y="3423665"/>
            <a:ext cx="139683" cy="203175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642" y="3392253"/>
            <a:ext cx="128468" cy="231243"/>
          </a:xfrm>
          <a:prstGeom prst="rect">
            <a:avLst/>
          </a:prstGeom>
        </p:spPr>
      </p:pic>
      <p:cxnSp>
        <p:nvCxnSpPr>
          <p:cNvPr id="15" name="מחבר ישר 14"/>
          <p:cNvCxnSpPr/>
          <p:nvPr/>
        </p:nvCxnSpPr>
        <p:spPr>
          <a:xfrm flipH="1">
            <a:off x="3312698" y="3392253"/>
            <a:ext cx="80212" cy="2245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0"/>
          <p:cNvSpPr txBox="1"/>
          <p:nvPr/>
        </p:nvSpPr>
        <p:spPr>
          <a:xfrm>
            <a:off x="2661789" y="4257295"/>
            <a:ext cx="176864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Add/Remove/ Enter or Leave/</a:t>
            </a:r>
          </a:p>
          <a:p>
            <a:r>
              <a:rPr lang="en-US" dirty="0" smtClean="0"/>
              <a:t>Choose a symbol</a:t>
            </a:r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 smtClean="0"/>
              <a:t>bit</a:t>
            </a:r>
            <a:endParaRPr lang="he-IL" dirty="0"/>
          </a:p>
        </p:txBody>
      </p:sp>
      <p:cxnSp>
        <p:nvCxnSpPr>
          <p:cNvPr id="18" name="מחבר חץ ישר 17"/>
          <p:cNvCxnSpPr/>
          <p:nvPr/>
        </p:nvCxnSpPr>
        <p:spPr>
          <a:xfrm flipV="1">
            <a:off x="3190029" y="3667377"/>
            <a:ext cx="272715" cy="5393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2"/>
          <p:cNvSpPr txBox="1"/>
          <p:nvPr/>
        </p:nvSpPr>
        <p:spPr>
          <a:xfrm>
            <a:off x="5345432" y="4257295"/>
            <a:ext cx="16764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Horizontal Screen Location</a:t>
            </a:r>
            <a:endParaRPr lang="en-US" dirty="0" smtClean="0"/>
          </a:p>
          <a:p>
            <a:r>
              <a:rPr lang="en-US" dirty="0" smtClean="0"/>
              <a:t>(0-14)5 </a:t>
            </a:r>
            <a:r>
              <a:rPr lang="en-US" dirty="0" smtClean="0"/>
              <a:t>bit</a:t>
            </a:r>
            <a:endParaRPr lang="he-IL" dirty="0"/>
          </a:p>
        </p:txBody>
      </p:sp>
      <p:cxnSp>
        <p:nvCxnSpPr>
          <p:cNvPr id="20" name="מחבר חץ ישר 19"/>
          <p:cNvCxnSpPr/>
          <p:nvPr/>
        </p:nvCxnSpPr>
        <p:spPr>
          <a:xfrm flipV="1">
            <a:off x="6579092" y="3667377"/>
            <a:ext cx="293101" cy="5393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6833" y="4257295"/>
            <a:ext cx="16764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Orthogonal </a:t>
            </a:r>
            <a:r>
              <a:rPr lang="en-US" dirty="0" smtClean="0"/>
              <a:t>Screen Location</a:t>
            </a:r>
            <a:endParaRPr lang="en-US" dirty="0" smtClean="0"/>
          </a:p>
          <a:p>
            <a:r>
              <a:rPr lang="en-US" dirty="0" smtClean="0"/>
              <a:t>(0-19)8 </a:t>
            </a:r>
            <a:r>
              <a:rPr lang="en-US" dirty="0" smtClean="0"/>
              <a:t>bit</a:t>
            </a:r>
            <a:endParaRPr lang="he-IL" dirty="0"/>
          </a:p>
        </p:txBody>
      </p:sp>
      <p:cxnSp>
        <p:nvCxnSpPr>
          <p:cNvPr id="22" name="מחבר חץ ישר 21"/>
          <p:cNvCxnSpPr/>
          <p:nvPr/>
        </p:nvCxnSpPr>
        <p:spPr>
          <a:xfrm flipH="1" flipV="1">
            <a:off x="7750680" y="3677197"/>
            <a:ext cx="198186" cy="51862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Content Placeholder 36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88" y="334537"/>
            <a:ext cx="8929947" cy="6161336"/>
          </a:xfrm>
          <a:noFill/>
        </p:spPr>
      </p:pic>
      <p:sp>
        <p:nvSpPr>
          <p:cNvPr id="365" name="TextBox 364"/>
          <p:cNvSpPr txBox="1"/>
          <p:nvPr/>
        </p:nvSpPr>
        <p:spPr>
          <a:xfrm>
            <a:off x="395283" y="1293057"/>
            <a:ext cx="185110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/>
              <a:t>Ram initialization:</a:t>
            </a:r>
            <a:endParaRPr lang="he-IL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14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000" y="1292400"/>
            <a:ext cx="1695645" cy="718160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latin typeface="Times New Roman" panose="02020603050405020304" pitchFamily="18" charset="0"/>
              </a:rPr>
              <a:t>SDRAM initialization:</a:t>
            </a:r>
            <a:r>
              <a:rPr lang="en-US" sz="2000" dirty="0"/>
              <a:t/>
            </a:r>
            <a:br>
              <a:rPr lang="en-US" sz="2000" dirty="0"/>
            </a:br>
            <a:endParaRPr lang="he-IL" sz="2000" dirty="0"/>
          </a:p>
        </p:txBody>
      </p:sp>
      <p:pic>
        <p:nvPicPr>
          <p:cNvPr id="118" name="Content Placeholder 11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0" y="334800"/>
            <a:ext cx="9026057" cy="6227647"/>
          </a:xfr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75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324000" y="183465"/>
            <a:ext cx="1740250" cy="796219"/>
          </a:xfrm>
        </p:spPr>
        <p:txBody>
          <a:bodyPr/>
          <a:lstStyle/>
          <a:p>
            <a:r>
              <a:rPr lang="en-US" sz="2000" b="1" dirty="0" smtClean="0">
                <a:latin typeface="Times New Roman" panose="02020603050405020304" pitchFamily="18" charset="0"/>
              </a:rPr>
              <a:t>Continuous use:</a:t>
            </a:r>
            <a:endParaRPr lang="he-IL" sz="2000" b="1" dirty="0">
              <a:latin typeface="Times New Roman" panose="02020603050405020304" pitchFamily="18" charset="0"/>
            </a:endParaRPr>
          </a:p>
        </p:txBody>
      </p:sp>
      <p:pic>
        <p:nvPicPr>
          <p:cNvPr id="470" name="Content Placeholder 46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61" y="503514"/>
            <a:ext cx="8918540" cy="6153465"/>
          </a:xfrm>
          <a:noFill/>
        </p:spPr>
      </p:pic>
      <p:pic>
        <p:nvPicPr>
          <p:cNvPr id="10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361" y="1193943"/>
            <a:ext cx="1219200" cy="105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9561" y="400639"/>
            <a:ext cx="8837597" cy="628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תמונה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973" y="2079101"/>
            <a:ext cx="1208016" cy="8084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51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8.67362E-19 L -2.08333E-7 8.67362E-19 C 0.02227 -0.00162 0.04479 -0.00047 0.06706 -0.00463 C 0.07018 -0.00533 0.07487 -0.01389 0.07487 -0.01389 C 0.07891 -0.0132 0.08281 -0.01274 0.08672 -0.01158 C 0.08815 -0.01135 0.08932 -0.00949 0.09076 -0.00926 C 0.11302 -0.00787 0.13542 -0.00787 0.15781 -0.00695 C 0.16432 -0.00301 0.16094 -0.00463 0.17096 -0.00232 C 0.1987 0.00416 0.18737 0.00208 0.21823 0.00463 C 0.22617 0.00393 0.23412 0.00416 0.24193 0.00231 C 0.24466 0.00185 0.24987 -0.00232 0.24987 -0.00232 C 0.25287 -0.00162 0.25599 -0.00093 0.25912 8.67362E-19 C 0.26133 0.00069 0.26367 0.00046 0.26563 0.00231 C 0.26706 0.0037 0.26745 0.00717 0.26823 0.00949 C 0.2707 0.02708 0.26953 0.01551 0.26953 0.04467 " pathEditMode="relative" ptsTypes="AAAAAAAAAAAAAAA">
                                      <p:cBhvr>
                                        <p:cTn id="3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6643 L 0.0013 -0.06643 C 0.00078 -0.05741 0.00104 -0.04676 3.33333E-6 -0.0368 C -0.00052 -0.03217 -0.0043 -0.02754 -0.00664 -0.02592 C -0.00769 -0.02453 -0.00912 -0.02384 -0.01055 -0.02338 C -0.01836 -0.01921 -0.01485 -0.02222 -0.025 -0.01852 C -0.0267 -0.01782 -0.02839 -0.01736 -0.03021 -0.01643 C -0.03125 -0.01273 -0.0336 -0.0037 -0.03542 -0.00046 C -0.03659 0.00162 -0.03802 0.00278 -0.03907 0.00417 C -0.01901 0.02824 -0.03894 0.00648 0.02382 0.01134 C 0.025 0.01158 0.02604 0.01297 0.02747 0.01343 C 0.03007 0.01459 0.03281 0.01597 0.03554 0.01597 C 0.07174 0.01759 0.1082 0.01759 0.14427 0.01806 L 0.19687 0.01597 C 0.27161 0.01297 0.24648 0.00509 0.27708 0.01597 C 0.2776 0.01806 0.27812 0.02037 0.27851 0.02292 C 0.28346 0.0588 0.27903 0.09884 0.27851 0.13334 C 0.27734 0.19607 0.28007 0.17616 0.27565 0.20486 C 0.27604 0.2088 0.27552 0.2132 0.27708 0.21644 C 0.27838 0.21875 0.28073 0.21806 0.28242 0.21852 C 0.28685 0.21991 0.29505 0.22222 0.29935 0.22315 C 0.30494 0.22246 0.3108 0.22107 0.31653 0.22107 C 0.32096 0.22107 0.32812 0.21644 0.32955 0.22315 C 0.3332 0.24236 0.32864 0.2632 0.32825 0.2831 C 0.32864 0.28935 0.32812 0.29607 0.32955 0.30162 C 0.33007 0.30394 0.33255 0.30232 0.33346 0.30394 C 0.3345 0.30602 0.33437 0.3088 0.33528 0.31088 C 0.33437 0.32454 0.33411 0.33866 0.33346 0.35255 C 0.33203 0.3838 0.33216 0.35926 0.33216 0.37384 " pathEditMode="relative" rAng="0" ptsTypes="AAAAAAAAAAAAAAAAAAAAAAAAAAA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2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719387"/>
            <a:ext cx="790575" cy="7524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9200" y="424800"/>
            <a:ext cx="8008938" cy="733721"/>
          </a:xfrm>
        </p:spPr>
        <p:txBody>
          <a:bodyPr/>
          <a:lstStyle/>
          <a:p>
            <a:r>
              <a:rPr lang="en-US" sz="4000" dirty="0" smtClean="0"/>
              <a:t>SG TOP: The “brain” Block</a:t>
            </a:r>
            <a:endParaRPr lang="he-IL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925806"/>
            <a:ext cx="5924550" cy="4581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02061" y="2802106"/>
            <a:ext cx="741363" cy="2154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b="1" dirty="0" smtClean="0"/>
              <a:t>Animation</a:t>
            </a:r>
            <a:endParaRPr lang="he-IL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85592" y="3202215"/>
            <a:ext cx="741363" cy="2154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b="1" dirty="0" smtClean="0"/>
              <a:t>Move_Sym</a:t>
            </a:r>
            <a:endParaRPr lang="he-IL" sz="8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3676650" y="3017550"/>
            <a:ext cx="793" cy="171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676650" y="3006150"/>
            <a:ext cx="81161" cy="1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686175" y="3320475"/>
            <a:ext cx="81161" cy="1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676650" y="4733925"/>
            <a:ext cx="238125" cy="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515922" y="2400300"/>
            <a:ext cx="637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67959" y="2154079"/>
            <a:ext cx="197088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b="1" dirty="0" smtClean="0">
                <a:cs typeface="+mj-cs"/>
              </a:rPr>
              <a:t>Curr. proj.</a:t>
            </a:r>
            <a:endParaRPr lang="he-IL" sz="1000" b="1" dirty="0">
              <a:cs typeface="+mj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2721" y="2454830"/>
            <a:ext cx="197088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b="1" dirty="0" smtClean="0">
                <a:cs typeface="+mj-cs"/>
              </a:rPr>
              <a:t>prev. proj.</a:t>
            </a:r>
            <a:endParaRPr lang="he-IL" sz="1000" b="1" dirty="0">
              <a:cs typeface="+mj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7515922" y="2719387"/>
            <a:ext cx="637478" cy="190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619625" y="2905125"/>
            <a:ext cx="12760" cy="109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43424" y="2905125"/>
            <a:ext cx="76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483754" y="3926401"/>
            <a:ext cx="56058" cy="253856"/>
          </a:xfrm>
          <a:prstGeom prst="line">
            <a:avLst/>
          </a:prstGeom>
          <a:scene3d>
            <a:camera prst="orthographicFront">
              <a:rot lat="0" lon="0" rev="206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295955" y="4175185"/>
            <a:ext cx="8416" cy="44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086932" y="3926401"/>
            <a:ext cx="50180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Move/close</a:t>
            </a:r>
            <a:endParaRPr lang="he-IL" sz="800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435272" y="4081526"/>
            <a:ext cx="50180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Write </a:t>
            </a:r>
            <a:r>
              <a:rPr lang="en-US" sz="800" dirty="0" err="1" smtClean="0">
                <a:solidFill>
                  <a:schemeClr val="bg1"/>
                </a:solidFill>
              </a:rPr>
              <a:t>en</a:t>
            </a:r>
            <a:endParaRPr lang="he-IL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574343" y="2841930"/>
            <a:ext cx="537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Write </a:t>
            </a:r>
            <a:r>
              <a:rPr lang="en-US" sz="800" dirty="0" smtClean="0">
                <a:solidFill>
                  <a:schemeClr val="bg1"/>
                </a:solidFill>
              </a:rPr>
              <a:t>bus</a:t>
            </a:r>
            <a:endParaRPr lang="he-IL" sz="800" dirty="0">
              <a:solidFill>
                <a:schemeClr val="bg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3465722" y="2905125"/>
            <a:ext cx="21899" cy="188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476671" y="3268582"/>
            <a:ext cx="304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3390083" y="4783536"/>
            <a:ext cx="89209" cy="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138035" y="3268582"/>
            <a:ext cx="50180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WBM bus</a:t>
            </a:r>
            <a:endParaRPr lang="he-IL" sz="800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3465722" y="2905125"/>
            <a:ext cx="279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25004" y="4114800"/>
            <a:ext cx="29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9126" y="4960188"/>
            <a:ext cx="29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5" name="מחבר ישר 44"/>
          <p:cNvCxnSpPr/>
          <p:nvPr/>
        </p:nvCxnSpPr>
        <p:spPr>
          <a:xfrm flipH="1">
            <a:off x="4408098" y="3994030"/>
            <a:ext cx="224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מחבר ישר 48"/>
          <p:cNvCxnSpPr/>
          <p:nvPr/>
        </p:nvCxnSpPr>
        <p:spPr>
          <a:xfrm>
            <a:off x="4408098" y="4002657"/>
            <a:ext cx="8627" cy="258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1"/>
          <p:cNvCxnSpPr/>
          <p:nvPr/>
        </p:nvCxnSpPr>
        <p:spPr>
          <a:xfrm>
            <a:off x="4416725" y="4252822"/>
            <a:ext cx="129398" cy="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4304371" y="4171630"/>
            <a:ext cx="1207412" cy="8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31"/>
          <p:cNvCxnSpPr/>
          <p:nvPr/>
        </p:nvCxnSpPr>
        <p:spPr>
          <a:xfrm flipV="1">
            <a:off x="4468273" y="4335475"/>
            <a:ext cx="81161" cy="1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31"/>
          <p:cNvCxnSpPr/>
          <p:nvPr/>
        </p:nvCxnSpPr>
        <p:spPr>
          <a:xfrm>
            <a:off x="4405224" y="5216104"/>
            <a:ext cx="129398" cy="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מחבר ישר 80"/>
          <p:cNvCxnSpPr/>
          <p:nvPr/>
        </p:nvCxnSpPr>
        <p:spPr>
          <a:xfrm flipH="1">
            <a:off x="3786996" y="3994030"/>
            <a:ext cx="621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מחבר ישר 84"/>
          <p:cNvCxnSpPr/>
          <p:nvPr/>
        </p:nvCxnSpPr>
        <p:spPr>
          <a:xfrm>
            <a:off x="3795623" y="3994030"/>
            <a:ext cx="0" cy="128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מחבר ישר 95"/>
          <p:cNvCxnSpPr/>
          <p:nvPr/>
        </p:nvCxnSpPr>
        <p:spPr>
          <a:xfrm>
            <a:off x="3795623" y="5279366"/>
            <a:ext cx="646981" cy="8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31"/>
          <p:cNvCxnSpPr/>
          <p:nvPr/>
        </p:nvCxnSpPr>
        <p:spPr>
          <a:xfrm>
            <a:off x="4410975" y="5282240"/>
            <a:ext cx="129398" cy="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31"/>
          <p:cNvCxnSpPr/>
          <p:nvPr/>
        </p:nvCxnSpPr>
        <p:spPr>
          <a:xfrm>
            <a:off x="4756030" y="5195976"/>
            <a:ext cx="129398" cy="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31"/>
          <p:cNvCxnSpPr/>
          <p:nvPr/>
        </p:nvCxnSpPr>
        <p:spPr>
          <a:xfrm>
            <a:off x="4764659" y="4359212"/>
            <a:ext cx="129398" cy="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55"/>
          <p:cNvCxnSpPr/>
          <p:nvPr/>
        </p:nvCxnSpPr>
        <p:spPr>
          <a:xfrm>
            <a:off x="4549182" y="3324931"/>
            <a:ext cx="76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6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0" y="334800"/>
            <a:ext cx="9375995" cy="6390260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6000" y="1292400"/>
            <a:ext cx="1740250" cy="796219"/>
          </a:xfrm>
        </p:spPr>
        <p:txBody>
          <a:bodyPr/>
          <a:lstStyle/>
          <a:p>
            <a:r>
              <a:rPr lang="en-US" sz="2000" b="1" dirty="0" smtClean="0">
                <a:latin typeface="Times New Roman" panose="02020603050405020304" pitchFamily="18" charset="0"/>
              </a:rPr>
              <a:t>Continuous use2:</a:t>
            </a:r>
            <a:endParaRPr lang="he-IL" sz="20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127" y="424727"/>
            <a:ext cx="9404723" cy="760262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he-I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90263"/>
            <a:ext cx="8596668" cy="4576456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Times New Roman" panose="02020603050405020304" pitchFamily="18" charset="0"/>
              </a:rPr>
              <a:t>Nowadays, navigation between symbols (icons) in a menu on </a:t>
            </a:r>
            <a:r>
              <a:rPr lang="en-US" sz="2200" dirty="0">
                <a:latin typeface="Times New Roman" panose="02020603050405020304" pitchFamily="18" charset="0"/>
              </a:rPr>
              <a:t>display screens is </a:t>
            </a:r>
            <a:r>
              <a:rPr lang="en-US" sz="2200" dirty="0" smtClean="0">
                <a:latin typeface="Times New Roman" panose="02020603050405020304" pitchFamily="18" charset="0"/>
              </a:rPr>
              <a:t>a very common operation</a:t>
            </a:r>
            <a:r>
              <a:rPr lang="en-US" sz="2200" dirty="0" smtClean="0"/>
              <a:t>.</a:t>
            </a:r>
            <a:endParaRPr lang="en-US" sz="2200" dirty="0"/>
          </a:p>
          <a:p>
            <a:pPr algn="l" rtl="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Times New Roman" panose="02020603050405020304" pitchFamily="18" charset="0"/>
              </a:rPr>
              <a:t>Therefore, it is crucial to enable fast changes to the display.</a:t>
            </a:r>
          </a:p>
          <a:p>
            <a:pPr algn="l" rtl="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Times New Roman" panose="02020603050405020304" pitchFamily="18" charset="0"/>
              </a:rPr>
              <a:t>Implementation using mainly HW, with minor SW use, is the common way, in order to minimize </a:t>
            </a:r>
            <a:r>
              <a:rPr lang="en-US" sz="2200" dirty="0">
                <a:latin typeface="Times New Roman" panose="02020603050405020304" pitchFamily="18" charset="0"/>
              </a:rPr>
              <a:t>frame transmission time </a:t>
            </a:r>
            <a:r>
              <a:rPr lang="en-US" sz="2200" dirty="0" smtClean="0">
                <a:latin typeface="Times New Roman" panose="02020603050405020304" pitchFamily="18" charset="0"/>
              </a:rPr>
              <a:t>and save </a:t>
            </a:r>
            <a:r>
              <a:rPr lang="en-US" sz="2200" dirty="0">
                <a:latin typeface="Times New Roman" panose="02020603050405020304" pitchFamily="18" charset="0"/>
              </a:rPr>
              <a:t>resources</a:t>
            </a:r>
            <a:r>
              <a:rPr lang="en-US" sz="2200" dirty="0" smtClean="0">
                <a:latin typeface="Times New Roman" panose="02020603050405020304" pitchFamily="18" charset="0"/>
              </a:rPr>
              <a:t>. </a:t>
            </a:r>
            <a:endParaRPr lang="he-IL" sz="2200" dirty="0" smtClean="0">
              <a:latin typeface="Times New Roman" panose="02020603050405020304" pitchFamily="18" charset="0"/>
            </a:endParaRPr>
          </a:p>
          <a:p>
            <a:endParaRPr lang="he-IL" dirty="0" smtClean="0"/>
          </a:p>
          <a:p>
            <a:endParaRPr lang="he-IL" dirty="0"/>
          </a:p>
          <a:p>
            <a:endParaRPr lang="he-IL" dirty="0" smtClean="0"/>
          </a:p>
          <a:p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1136036" y="4061044"/>
            <a:ext cx="226578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+mj-cs"/>
              </a:rPr>
              <a:t>Mobile-phones</a:t>
            </a:r>
            <a:endParaRPr lang="he-IL" sz="2000" b="1" dirty="0"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11" name="Picture 2" descr="Menu Navig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683" y="3328988"/>
            <a:ext cx="3640167" cy="34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 descr="tap_in_opl_simulator_-_close_up_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373" y="3302273"/>
            <a:ext cx="2743200" cy="1828800"/>
          </a:xfrm>
          <a:prstGeom prst="rect">
            <a:avLst/>
          </a:prstGeom>
        </p:spPr>
      </p:pic>
      <p:pic>
        <p:nvPicPr>
          <p:cNvPr id="6" name="תמונה 5" descr="Tempus-Pro-HS-53-BP-Cuff-Touch-Scree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373" y="5167869"/>
            <a:ext cx="2743200" cy="16617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49504" y="6118505"/>
            <a:ext cx="226578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Military Remote Diagnostic</a:t>
            </a:r>
            <a:endParaRPr lang="he-IL" sz="2000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49504" y="3300066"/>
            <a:ext cx="226578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charset="0"/>
                <a:cs typeface="Arial" charset="0"/>
              </a:rPr>
              <a:t>Electronic Flight</a:t>
            </a:r>
            <a:endParaRPr lang="en-US" sz="2000" b="1" dirty="0">
              <a:latin typeface="Times New Roman" panose="02020603050405020304" pitchFamily="18" charset="0"/>
              <a:cs typeface="+mj-cs"/>
            </a:endParaRPr>
          </a:p>
          <a:p>
            <a:endParaRPr lang="he-IL" sz="2000" b="1" dirty="0">
              <a:latin typeface="Times New Roman" panose="02020603050405020304" pitchFamily="18" charset="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4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</a:rPr>
              <a:t>Project Schedule</a:t>
            </a:r>
            <a:endParaRPr lang="he-IL" sz="4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179758"/>
              </p:ext>
            </p:extLst>
          </p:nvPr>
        </p:nvGraphicFramePr>
        <p:xfrm>
          <a:off x="892098" y="1474108"/>
          <a:ext cx="7544381" cy="498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00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07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Date</a:t>
                      </a:r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Goals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dirty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522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13/11/2014 – 31/21/2014</a:t>
                      </a:r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Project</a:t>
                      </a:r>
                      <a:r>
                        <a:rPr lang="en-US" sz="1800" baseline="0" dirty="0" smtClean="0"/>
                        <a:t> Characterization&amp;</a:t>
                      </a:r>
                    </a:p>
                    <a:p>
                      <a:pPr algn="l"/>
                      <a:r>
                        <a:rPr lang="en-US" sz="1800" baseline="0" dirty="0" smtClean="0"/>
                        <a:t>Prior Study Conduction</a:t>
                      </a:r>
                      <a:endParaRPr lang="en-US" sz="1800" dirty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8707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31/12/2014</a:t>
                      </a:r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Characterization Presentation</a:t>
                      </a:r>
                      <a:endParaRPr lang="en-US" sz="1800" dirty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707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31/12/2014 – </a:t>
                      </a:r>
                      <a:r>
                        <a:rPr lang="en-US" sz="1800" dirty="0" smtClean="0"/>
                        <a:t>26/1/2015</a:t>
                      </a:r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Full Characterization</a:t>
                      </a:r>
                      <a:r>
                        <a:rPr lang="en-US" sz="1800" baseline="0" dirty="0" smtClean="0"/>
                        <a:t> of all blocks</a:t>
                      </a:r>
                      <a:endParaRPr lang="en-US" sz="1800" dirty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26/1/2015 – 12/3/2015</a:t>
                      </a:r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Exam </a:t>
                      </a:r>
                      <a:r>
                        <a:rPr lang="en-US" sz="1800" baseline="0" dirty="0" smtClean="0"/>
                        <a:t>period</a:t>
                      </a:r>
                      <a:endParaRPr lang="en-US" sz="1800" baseline="0" dirty="0" smtClean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79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31/3/2015 </a:t>
                      </a:r>
                      <a:r>
                        <a:rPr lang="en-US" sz="1800" dirty="0" smtClean="0"/>
                        <a:t>– </a:t>
                      </a:r>
                      <a:r>
                        <a:rPr lang="en-US" sz="1800" dirty="0" smtClean="0"/>
                        <a:t>14/4/2015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Design blocks: VHDL</a:t>
                      </a:r>
                      <a:r>
                        <a:rPr lang="en-US" sz="1800" baseline="0" dirty="0" smtClean="0"/>
                        <a:t> Coding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793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31/3/2015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Mid presentation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135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31/3/2015 – 14/4/2015</a:t>
                      </a:r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Building a</a:t>
                      </a:r>
                      <a:r>
                        <a:rPr lang="en-US" sz="1800" baseline="0" dirty="0" smtClean="0"/>
                        <a:t> simulation environment</a:t>
                      </a:r>
                      <a:endParaRPr lang="en-US" sz="1800" dirty="0" smtClean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0048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14/4/2015 – </a:t>
                      </a:r>
                      <a:r>
                        <a:rPr lang="en-US" sz="1800" dirty="0" smtClean="0"/>
                        <a:t>01/5/2015</a:t>
                      </a:r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Simulation run &amp; debug</a:t>
                      </a:r>
                    </a:p>
                    <a:p>
                      <a:pPr algn="l" rtl="0"/>
                      <a:endParaRPr lang="he-IL" dirty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0048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01/05/2014 –14/05/2015</a:t>
                      </a:r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Synthesis,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FPGA</a:t>
                      </a:r>
                      <a:r>
                        <a:rPr lang="en-US" baseline="0" dirty="0" smtClean="0"/>
                        <a:t> implementation &amp; HW debug</a:t>
                      </a:r>
                      <a:endParaRPr lang="he-IL" dirty="0"/>
                    </a:p>
                  </a:txBody>
                  <a:tcPr marT="45728" marB="45728"/>
                </a:tc>
              </a:tr>
              <a:tr h="64522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14/5/2015</a:t>
                      </a:r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Final</a:t>
                      </a:r>
                      <a:r>
                        <a:rPr lang="en-US" sz="1800" baseline="0" dirty="0" smtClean="0"/>
                        <a:t> presentation</a:t>
                      </a:r>
                      <a:endParaRPr lang="en-US" sz="1800" dirty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6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00" y="424800"/>
            <a:ext cx="9404723" cy="759600"/>
          </a:xfrm>
        </p:spPr>
        <p:txBody>
          <a:bodyPr/>
          <a:lstStyle/>
          <a:p>
            <a:r>
              <a:rPr lang="en-US" sz="4000" dirty="0" smtClean="0"/>
              <a:t>Remainder</a:t>
            </a:r>
            <a:endParaRPr lang="he-IL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89599"/>
            <a:ext cx="8596800" cy="4575600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</a:rPr>
              <a:t>In the preceding project, the following was implemented:</a:t>
            </a:r>
          </a:p>
          <a:p>
            <a:pPr algn="l" rtl="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</a:rPr>
              <a:t>Generating symbols on display screen using: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/>
              </a:rPr>
              <a:t>GUI platform - coded with Matlab </a:t>
            </a:r>
          </a:p>
          <a:p>
            <a:pPr lvl="1" algn="l" rtl="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</a:rPr>
              <a:t>Cyclone II FPGA </a:t>
            </a:r>
          </a:p>
          <a:p>
            <a:pPr lvl="1" algn="l" rtl="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</a:rPr>
              <a:t>Host communication via UART protocol</a:t>
            </a:r>
          </a:p>
          <a:p>
            <a:pPr lvl="1" algn="l" rtl="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</a:rPr>
              <a:t>Internal communication via Wishbone protocol</a:t>
            </a:r>
          </a:p>
          <a:p>
            <a:pPr algn="l" rtl="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</a:rPr>
              <a:t>Input  -  Grayscale symbols 32 x 32 pixels</a:t>
            </a:r>
          </a:p>
          <a:p>
            <a:pPr lvl="1" algn="l" rtl="0"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</a:rPr>
              <a:t>saved in external SDRAM</a:t>
            </a:r>
          </a:p>
          <a:p>
            <a:pPr algn="l" rtl="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</a:rPr>
              <a:t>Output  -  Grayscale image resolution of 800x600 pixels</a:t>
            </a:r>
          </a:p>
          <a:p>
            <a:pPr algn="l" rtl="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</a:rPr>
              <a:t>Main clock freq. 100MHz </a:t>
            </a:r>
          </a:p>
          <a:p>
            <a:pPr algn="l" rtl="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</a:rPr>
              <a:t>VESA (monitor) freq. 40 Hz</a:t>
            </a:r>
          </a:p>
          <a:p>
            <a:pPr algn="l" rtl="0">
              <a:buFont typeface="Wingdings" panose="05000000000000000000" pitchFamily="2" charset="2"/>
              <a:buChar char="q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32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9200" y="424800"/>
            <a:ext cx="9404723" cy="759600"/>
          </a:xfrm>
        </p:spPr>
        <p:txBody>
          <a:bodyPr>
            <a:normAutofit fontScale="90000"/>
          </a:bodyPr>
          <a:lstStyle/>
          <a:p>
            <a:r>
              <a:rPr lang="en-US" sz="5000" dirty="0" smtClean="0"/>
              <a:t>Project’s goal</a:t>
            </a:r>
            <a:endParaRPr lang="he-IL" sz="5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000" y="1389600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</a:rPr>
              <a:t>Implement additional features: navigation in a menu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</a:rPr>
              <a:t>Implement blocks in FPGA,</a:t>
            </a:r>
            <a:r>
              <a:rPr lang="en-US" dirty="0">
                <a:latin typeface="Times New Roman" charset="0"/>
                <a:cs typeface="Times New Roman" charset="0"/>
              </a:rPr>
              <a:t> coded in </a:t>
            </a:r>
            <a:r>
              <a:rPr lang="en-US" dirty="0">
                <a:latin typeface="Times New Roman" panose="02020603050405020304" pitchFamily="18" charset="0"/>
              </a:rPr>
              <a:t>Vhdl HDL, for the following functions:</a:t>
            </a:r>
          </a:p>
          <a:p>
            <a:pPr lvl="2"/>
            <a:r>
              <a:rPr lang="en-US" dirty="0" smtClean="0">
                <a:latin typeface="Times New Roman" panose="02020603050405020304" pitchFamily="18" charset="0"/>
              </a:rPr>
              <a:t>Moving a cursor </a:t>
            </a:r>
            <a:r>
              <a:rPr lang="en-US" dirty="0">
                <a:latin typeface="Times New Roman" panose="02020603050405020304" pitchFamily="18" charset="0"/>
              </a:rPr>
              <a:t>symbol right, left, up, down.</a:t>
            </a:r>
          </a:p>
          <a:p>
            <a:pPr lvl="2"/>
            <a:r>
              <a:rPr lang="en-US" dirty="0">
                <a:latin typeface="Times New Roman" panose="02020603050405020304" pitchFamily="18" charset="0"/>
              </a:rPr>
              <a:t>Choosing a symbol followed by animation of a closing window.</a:t>
            </a:r>
          </a:p>
          <a:p>
            <a:pPr lvl="2"/>
            <a:r>
              <a:rPr lang="en-US" dirty="0">
                <a:latin typeface="Times New Roman" panose="02020603050405020304" pitchFamily="18" charset="0"/>
              </a:rPr>
              <a:t>Entering and leaving the main menu</a:t>
            </a:r>
          </a:p>
          <a:p>
            <a:pPr marL="342900" lvl="1" indent="-342900" algn="l" rtl="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</a:rPr>
              <a:t>The blocks would communicate via Wishbone protocol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221"/>
          <p:cNvSpPr>
            <a:spLocks noGrp="1"/>
          </p:cNvSpPr>
          <p:nvPr>
            <p:ph type="title"/>
          </p:nvPr>
        </p:nvSpPr>
        <p:spPr>
          <a:xfrm>
            <a:off x="709200" y="424800"/>
            <a:ext cx="9403200" cy="759600"/>
          </a:xfrm>
        </p:spPr>
        <p:txBody>
          <a:bodyPr>
            <a:normAutofit/>
          </a:bodyPr>
          <a:lstStyle/>
          <a:p>
            <a:r>
              <a:rPr lang="en-US" dirty="0" smtClean="0"/>
              <a:t>Conceptual Implementation</a:t>
            </a:r>
            <a:endParaRPr lang="he-IL" dirty="0"/>
          </a:p>
        </p:txBody>
      </p:sp>
      <p:sp>
        <p:nvSpPr>
          <p:cNvPr id="224" name="TextBox 223"/>
          <p:cNvSpPr txBox="1"/>
          <p:nvPr/>
        </p:nvSpPr>
        <p:spPr>
          <a:xfrm>
            <a:off x="2378230" y="1886544"/>
            <a:ext cx="305752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</a:rPr>
              <a:t>Add/Remove symbols (taken from previous project)</a:t>
            </a:r>
            <a:endParaRPr lang="he-IL" dirty="0">
              <a:latin typeface="Times New Roman" panose="02020603050405020304" pitchFamily="18" charset="0"/>
            </a:endParaRPr>
          </a:p>
        </p:txBody>
      </p:sp>
      <p:pic>
        <p:nvPicPr>
          <p:cNvPr id="226" name="Picture 2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057" y="3363597"/>
            <a:ext cx="7522756" cy="3255520"/>
          </a:xfrm>
          <a:prstGeom prst="rect">
            <a:avLst/>
          </a:prstGeom>
        </p:spPr>
      </p:pic>
      <p:sp>
        <p:nvSpPr>
          <p:cNvPr id="228" name="TextBox 227"/>
          <p:cNvSpPr txBox="1"/>
          <p:nvPr/>
        </p:nvSpPr>
        <p:spPr>
          <a:xfrm>
            <a:off x="4817996" y="1886544"/>
            <a:ext cx="3389302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914400" lvl="1" indent="-457200">
              <a:buFont typeface="+mj-lt"/>
              <a:buAutoNum type="arabicPeriod" startAt="2"/>
            </a:pPr>
            <a:r>
              <a:rPr lang="en-US" dirty="0" smtClean="0">
                <a:latin typeface="Times New Roman" panose="02020603050405020304" pitchFamily="18" charset="0"/>
              </a:rPr>
              <a:t>Moving </a:t>
            </a:r>
            <a:r>
              <a:rPr lang="en-US" dirty="0" smtClean="0">
                <a:latin typeface="Times New Roman" panose="02020603050405020304" pitchFamily="18" charset="0"/>
              </a:rPr>
              <a:t>a cursor </a:t>
            </a:r>
            <a:r>
              <a:rPr lang="en-US" dirty="0">
                <a:latin typeface="Times New Roman" panose="02020603050405020304" pitchFamily="18" charset="0"/>
              </a:rPr>
              <a:t>symbol </a:t>
            </a:r>
            <a:r>
              <a:rPr lang="en-US" dirty="0" smtClean="0">
                <a:latin typeface="Times New Roman" panose="02020603050405020304" pitchFamily="18" charset="0"/>
              </a:rPr>
              <a:t>right/ left/ up/ down/Choosing a Symbol/Enter or Leave the Main Menu.</a:t>
            </a:r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37" y="3335100"/>
            <a:ext cx="7574755" cy="30116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678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00" y="424799"/>
            <a:ext cx="9403200" cy="7596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>
                <a:latin typeface="Times New Roman" panose="02020603050405020304" pitchFamily="18" charset="0"/>
              </a:rPr>
              <a:t>Top Architecture</a:t>
            </a:r>
            <a:r>
              <a:rPr lang="en-US" dirty="0" smtClean="0">
                <a:latin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</a:rPr>
              <a:t>Taken from previous project, used also in this project with modifications</a:t>
            </a:r>
            <a:endParaRPr lang="he-IL" dirty="0">
              <a:latin typeface="Times New Roman" panose="02020603050405020304" pitchFamily="18" charset="0"/>
            </a:endParaRPr>
          </a:p>
        </p:txBody>
      </p:sp>
      <p:pic>
        <p:nvPicPr>
          <p:cNvPr id="6" name="תמונה 53" descr="2.jpg"/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709200" y="1829135"/>
            <a:ext cx="8842916" cy="488423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 rot="10860000" flipV="1">
            <a:off x="648746" y="3126277"/>
            <a:ext cx="1884163" cy="646112"/>
          </a:xfrm>
          <a:prstGeom prst="rect">
            <a:avLst/>
          </a:prstGeom>
        </p:spPr>
        <p:txBody>
          <a:bodyPr rtlCol="1">
            <a:spAutoFit/>
          </a:bodyPr>
          <a:lstStyle/>
          <a:p>
            <a:pPr algn="ctr"/>
            <a:r>
              <a:rPr lang="arn-CL" dirty="0">
                <a:latin typeface="Arial"/>
                <a:cs typeface="Arial"/>
              </a:rPr>
              <a:t>host(matlab GUI)</a:t>
            </a:r>
            <a:endParaRPr lang="he-I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775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מציין מיקום תוכן 1" descr="SG_GUI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594" y="765870"/>
            <a:ext cx="10667481" cy="6015930"/>
          </a:xfrm>
        </p:spPr>
      </p:pic>
      <p:sp>
        <p:nvSpPr>
          <p:cNvPr id="5" name="אליפסה 4"/>
          <p:cNvSpPr/>
          <p:nvPr/>
        </p:nvSpPr>
        <p:spPr>
          <a:xfrm>
            <a:off x="10407878" y="1591064"/>
            <a:ext cx="484919" cy="383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/>
          <p:cNvSpPr/>
          <p:nvPr/>
        </p:nvSpPr>
        <p:spPr>
          <a:xfrm>
            <a:off x="7903274" y="3764665"/>
            <a:ext cx="837034" cy="383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 descr="symbol_00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58" y="1940958"/>
            <a:ext cx="304800" cy="304800"/>
          </a:xfrm>
          <a:prstGeom prst="rect">
            <a:avLst/>
          </a:prstGeom>
        </p:spPr>
      </p:pic>
      <p:pic>
        <p:nvPicPr>
          <p:cNvPr id="9" name="תמונה 8" descr="symbol_01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958" y="2372279"/>
            <a:ext cx="304800" cy="304800"/>
          </a:xfrm>
          <a:prstGeom prst="rect">
            <a:avLst/>
          </a:prstGeom>
        </p:spPr>
      </p:pic>
      <p:pic>
        <p:nvPicPr>
          <p:cNvPr id="10" name="תמונה 9" descr="symbol_02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060" y="2824482"/>
            <a:ext cx="304800" cy="304800"/>
          </a:xfrm>
          <a:prstGeom prst="rect">
            <a:avLst/>
          </a:prstGeom>
        </p:spPr>
      </p:pic>
      <p:pic>
        <p:nvPicPr>
          <p:cNvPr id="11" name="תמונה 10" descr="symbol_03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958" y="3263675"/>
            <a:ext cx="304800" cy="304800"/>
          </a:xfrm>
          <a:prstGeom prst="rect">
            <a:avLst/>
          </a:prstGeom>
        </p:spPr>
      </p:pic>
      <p:pic>
        <p:nvPicPr>
          <p:cNvPr id="12" name="תמונה 11" descr="symbol_04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958" y="3680618"/>
            <a:ext cx="304800" cy="304800"/>
          </a:xfrm>
          <a:prstGeom prst="rect">
            <a:avLst/>
          </a:prstGeom>
        </p:spPr>
      </p:pic>
      <p:pic>
        <p:nvPicPr>
          <p:cNvPr id="13" name="תמונה 12" descr="symbol_05.b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4958" y="4111939"/>
            <a:ext cx="304800" cy="304800"/>
          </a:xfrm>
          <a:prstGeom prst="rect">
            <a:avLst/>
          </a:prstGeom>
        </p:spPr>
      </p:pic>
      <p:pic>
        <p:nvPicPr>
          <p:cNvPr id="14" name="תמונה 13" descr="symbol_06.bmp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4958" y="4528882"/>
            <a:ext cx="304800" cy="304800"/>
          </a:xfrm>
          <a:prstGeom prst="rect">
            <a:avLst/>
          </a:prstGeom>
        </p:spPr>
      </p:pic>
      <p:pic>
        <p:nvPicPr>
          <p:cNvPr id="16" name="תמונה 15" descr="symbol_07.bmp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4958" y="4945826"/>
            <a:ext cx="304800" cy="304800"/>
          </a:xfrm>
          <a:prstGeom prst="rect">
            <a:avLst/>
          </a:prstGeom>
        </p:spPr>
      </p:pic>
      <p:pic>
        <p:nvPicPr>
          <p:cNvPr id="17" name="תמונה 16" descr="symbol_08.bm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9335" y="5334014"/>
            <a:ext cx="304800" cy="304800"/>
          </a:xfrm>
          <a:prstGeom prst="rect">
            <a:avLst/>
          </a:prstGeom>
        </p:spPr>
      </p:pic>
      <p:pic>
        <p:nvPicPr>
          <p:cNvPr id="18" name="תמונה 17" descr="symbol_09.bmp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9335" y="5779712"/>
            <a:ext cx="304800" cy="304800"/>
          </a:xfrm>
          <a:prstGeom prst="rect">
            <a:avLst/>
          </a:prstGeom>
        </p:spPr>
      </p:pic>
      <p:sp>
        <p:nvSpPr>
          <p:cNvPr id="19" name="מלבן 18"/>
          <p:cNvSpPr/>
          <p:nvPr/>
        </p:nvSpPr>
        <p:spPr>
          <a:xfrm>
            <a:off x="7127784" y="2232423"/>
            <a:ext cx="585571" cy="560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אליפסה 19"/>
          <p:cNvSpPr/>
          <p:nvPr/>
        </p:nvSpPr>
        <p:spPr>
          <a:xfrm>
            <a:off x="8673996" y="2368651"/>
            <a:ext cx="889527" cy="4083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9609733" y="2082313"/>
            <a:ext cx="1897576" cy="1077218"/>
          </a:xfrm>
          <a:prstGeom prst="rect">
            <a:avLst/>
          </a:prstGeom>
        </p:spPr>
        <p:txBody>
          <a:bodyPr rtlCol="1">
            <a:spAutoFit/>
          </a:bodyPr>
          <a:lstStyle/>
          <a:p>
            <a:pPr algn="ctr"/>
            <a:r>
              <a:rPr lang="en-US" sz="1600">
                <a:latin typeface="Arial"/>
                <a:cs typeface="Arial"/>
              </a:rPr>
              <a:t>change x,y coordinates, of </a:t>
            </a:r>
          </a:p>
          <a:p>
            <a:pPr algn="ctr"/>
            <a:r>
              <a:rPr lang="en-US" sz="1600">
                <a:latin typeface="Arial"/>
                <a:cs typeface="Arial"/>
              </a:rPr>
              <a:t>the displayed screen</a:t>
            </a:r>
            <a:endParaRPr lang="he-IL" sz="1600"/>
          </a:p>
        </p:txBody>
      </p:sp>
      <p:sp>
        <p:nvSpPr>
          <p:cNvPr id="22" name="אליפסה 21"/>
          <p:cNvSpPr/>
          <p:nvPr/>
        </p:nvSpPr>
        <p:spPr>
          <a:xfrm>
            <a:off x="9094710" y="3761412"/>
            <a:ext cx="947610" cy="416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/>
          <p:cNvSpPr/>
          <p:nvPr/>
        </p:nvSpPr>
        <p:spPr>
          <a:xfrm>
            <a:off x="7738258" y="6209824"/>
            <a:ext cx="1279717" cy="6321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7" name="תמונה 26" descr="symbol_01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71" y="2003272"/>
            <a:ext cx="304800" cy="304800"/>
          </a:xfrm>
          <a:prstGeom prst="rect">
            <a:avLst/>
          </a:prstGeom>
          <a:ln w="28575">
            <a:noFill/>
          </a:ln>
        </p:spPr>
      </p:pic>
      <p:sp>
        <p:nvSpPr>
          <p:cNvPr id="3" name="אליפסה 2"/>
          <p:cNvSpPr/>
          <p:nvPr/>
        </p:nvSpPr>
        <p:spPr>
          <a:xfrm>
            <a:off x="2241873" y="6193418"/>
            <a:ext cx="1463734" cy="598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-64283" y="5926724"/>
            <a:ext cx="2828123" cy="646331"/>
          </a:xfrm>
          <a:prstGeom prst="rect">
            <a:avLst/>
          </a:prstGeom>
        </p:spPr>
        <p:txBody>
          <a:bodyPr rtlCol="1">
            <a:spAutoFit/>
          </a:bodyPr>
          <a:lstStyle/>
          <a:p>
            <a:pPr algn="ctr"/>
            <a:r>
              <a:rPr lang="en-US">
                <a:latin typeface="Arial" charset="0"/>
                <a:cs typeface="Arial" charset="0"/>
              </a:rPr>
              <a:t>after addition of as many frames as desired</a:t>
            </a:r>
            <a:endParaRPr lang="he-IL"/>
          </a:p>
        </p:txBody>
      </p:sp>
      <p:sp>
        <p:nvSpPr>
          <p:cNvPr id="28" name="כותרת 1"/>
          <p:cNvSpPr>
            <a:spLocks noGrp="1"/>
          </p:cNvSpPr>
          <p:nvPr>
            <p:ph type="title"/>
          </p:nvPr>
        </p:nvSpPr>
        <p:spPr>
          <a:xfrm>
            <a:off x="709200" y="28800"/>
            <a:ext cx="11501872" cy="855545"/>
          </a:xfrm>
        </p:spPr>
        <p:txBody>
          <a:bodyPr>
            <a:normAutofit fontScale="90000"/>
          </a:bodyPr>
          <a:lstStyle/>
          <a:p>
            <a:r>
              <a:rPr lang="arn-CL" dirty="0">
                <a:latin typeface="Times New Roman" charset="0"/>
                <a:cs typeface="Times New Roman" charset="0"/>
              </a:rPr>
              <a:t>GUI-adding a </a:t>
            </a:r>
            <a:r>
              <a:rPr lang="arn-CL" dirty="0" smtClean="0">
                <a:latin typeface="Times New Roman" charset="0"/>
                <a:cs typeface="Times New Roman" charset="0"/>
              </a:rPr>
              <a:t>symbol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sz="3100" dirty="0" smtClean="0">
                <a:latin typeface="Times New Roman" panose="02020603050405020304" pitchFamily="18" charset="0"/>
              </a:rPr>
              <a:t>Taken </a:t>
            </a:r>
            <a:r>
              <a:rPr lang="en-US" sz="3100" dirty="0">
                <a:latin typeface="Times New Roman" panose="02020603050405020304" pitchFamily="18" charset="0"/>
              </a:rPr>
              <a:t>from previous </a:t>
            </a:r>
            <a:r>
              <a:rPr lang="en-US" sz="3100" dirty="0" smtClean="0">
                <a:latin typeface="Times New Roman" panose="02020603050405020304" pitchFamily="18" charset="0"/>
              </a:rPr>
              <a:t>project </a:t>
            </a:r>
            <a:r>
              <a:rPr lang="en-US" sz="3200" dirty="0">
                <a:latin typeface="Times New Roman" panose="02020603050405020304" pitchFamily="18" charset="0"/>
              </a:rPr>
              <a:t>with modification</a:t>
            </a:r>
            <a:endParaRPr lang="he-IL" sz="31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72591" y="5661603"/>
            <a:ext cx="2828123" cy="646331"/>
          </a:xfrm>
          <a:prstGeom prst="rect">
            <a:avLst/>
          </a:prstGeom>
        </p:spPr>
        <p:txBody>
          <a:bodyPr rtlCol="1">
            <a:spAutoFit/>
          </a:bodyPr>
          <a:lstStyle/>
          <a:p>
            <a:pPr algn="ctr"/>
            <a:r>
              <a:rPr lang="en-US">
                <a:latin typeface="Arial" charset="0"/>
                <a:cs typeface="Arial" charset="0"/>
              </a:rPr>
              <a:t>after addition of as many files as desired</a:t>
            </a:r>
            <a:endParaRPr lang="he-IL"/>
          </a:p>
        </p:txBody>
      </p:sp>
      <p:sp>
        <p:nvSpPr>
          <p:cNvPr id="15" name="אליפסה 14"/>
          <p:cNvSpPr/>
          <p:nvPr/>
        </p:nvSpPr>
        <p:spPr>
          <a:xfrm>
            <a:off x="9480068" y="6204987"/>
            <a:ext cx="1319228" cy="5939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TextBox 29"/>
          <p:cNvSpPr txBox="1"/>
          <p:nvPr/>
        </p:nvSpPr>
        <p:spPr>
          <a:xfrm rot="10800000" flipV="1">
            <a:off x="10063191" y="4051993"/>
            <a:ext cx="1390814" cy="1077218"/>
          </a:xfrm>
          <a:prstGeom prst="rect">
            <a:avLst/>
          </a:prstGeom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change wait time after a </a:t>
            </a:r>
            <a:r>
              <a:rPr lang="en-US" sz="1600" dirty="0">
                <a:latin typeface="Arial" charset="0"/>
                <a:cs typeface="Arial" charset="0"/>
              </a:rPr>
              <a:t>symbol</a:t>
            </a:r>
            <a:r>
              <a:rPr lang="en-US" sz="1600" dirty="0">
                <a:latin typeface="Arial"/>
                <a:cs typeface="Arial"/>
              </a:rPr>
              <a:t> addition</a:t>
            </a:r>
            <a:endParaRPr lang="he-IL" dirty="0"/>
          </a:p>
        </p:txBody>
      </p:sp>
      <p:sp>
        <p:nvSpPr>
          <p:cNvPr id="31" name="אליפסה 30"/>
          <p:cNvSpPr/>
          <p:nvPr/>
        </p:nvSpPr>
        <p:spPr>
          <a:xfrm>
            <a:off x="8037793" y="5468876"/>
            <a:ext cx="897795" cy="316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/>
          <p:cNvSpPr/>
          <p:nvPr/>
        </p:nvSpPr>
        <p:spPr>
          <a:xfrm>
            <a:off x="10058526" y="5375928"/>
            <a:ext cx="897795" cy="316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3" name="תמונה 32" descr="reg_gui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5478" y="6180051"/>
            <a:ext cx="3365059" cy="47955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5" name="תמונה 34" descr="choose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7231" y="4200783"/>
            <a:ext cx="844550" cy="2682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34216" y="4186322"/>
            <a:ext cx="884286" cy="2883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24" name="מחבר ישר 23"/>
          <p:cNvCxnSpPr/>
          <p:nvPr/>
        </p:nvCxnSpPr>
        <p:spPr>
          <a:xfrm>
            <a:off x="11358368" y="1203158"/>
            <a:ext cx="68469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362872" y="758873"/>
            <a:ext cx="68469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 smtClean="0"/>
              <a:t>Curr. Project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27490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9" grpId="0" animBg="1"/>
      <p:bldP spid="20" grpId="0" animBg="1"/>
      <p:bldP spid="21" grpId="0"/>
      <p:bldP spid="22" grpId="0" animBg="1"/>
      <p:bldP spid="26" grpId="0" animBg="1"/>
      <p:bldP spid="3" grpId="0" animBg="1"/>
      <p:bldP spid="4" grpId="0"/>
      <p:bldP spid="29" grpId="0"/>
      <p:bldP spid="15" grpId="0" animBg="1"/>
      <p:bldP spid="30" grpId="0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מציין מיקום תוכן 6" descr="SG_GUI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200" y="766800"/>
            <a:ext cx="10669519" cy="5989503"/>
          </a:xfr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09200" y="28800"/>
            <a:ext cx="11245199" cy="908534"/>
          </a:xfrm>
        </p:spPr>
        <p:txBody>
          <a:bodyPr>
            <a:normAutofit fontScale="90000"/>
          </a:bodyPr>
          <a:lstStyle/>
          <a:p>
            <a:r>
              <a:rPr lang="arn-CL" dirty="0">
                <a:latin typeface="Times New Roman"/>
                <a:cs typeface="Times New Roman"/>
              </a:rPr>
              <a:t>GUI-Removing a </a:t>
            </a:r>
            <a:r>
              <a:rPr lang="arn-CL" dirty="0" smtClean="0">
                <a:latin typeface="Times New Roman"/>
                <a:cs typeface="Times New Roman"/>
              </a:rPr>
              <a:t>symbol </a:t>
            </a:r>
            <a:r>
              <a:rPr lang="en-US" sz="2700" dirty="0" smtClean="0">
                <a:latin typeface="Times New Roman" panose="02020603050405020304" pitchFamily="18" charset="0"/>
              </a:rPr>
              <a:t>Taken </a:t>
            </a:r>
            <a:r>
              <a:rPr lang="en-US" sz="2700" dirty="0">
                <a:latin typeface="Times New Roman" panose="02020603050405020304" pitchFamily="18" charset="0"/>
              </a:rPr>
              <a:t>from previous </a:t>
            </a:r>
            <a:r>
              <a:rPr lang="en-US" sz="2700" dirty="0" smtClean="0">
                <a:latin typeface="Times New Roman" panose="02020603050405020304" pitchFamily="18" charset="0"/>
              </a:rPr>
              <a:t>project with modification</a:t>
            </a:r>
            <a:endParaRPr lang="he-IL" sz="27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9057375" y="4477749"/>
            <a:ext cx="1390814" cy="1077218"/>
          </a:xfrm>
          <a:prstGeom prst="rect">
            <a:avLst/>
          </a:prstGeom>
        </p:spPr>
        <p:txBody>
          <a:bodyPr wrap="square" rtlCol="1">
            <a:spAutoFit/>
          </a:bodyPr>
          <a:lstStyle/>
          <a:p>
            <a:pPr algn="ctr"/>
            <a:r>
              <a:rPr lang="en-US" sz="1600">
                <a:latin typeface="Arial"/>
                <a:cs typeface="Arial"/>
              </a:rPr>
              <a:t>change wait time after a </a:t>
            </a:r>
            <a:r>
              <a:rPr lang="en-US" sz="1600">
                <a:latin typeface="Arial" charset="0"/>
                <a:cs typeface="Arial" charset="0"/>
              </a:rPr>
              <a:t>symbol</a:t>
            </a:r>
            <a:r>
              <a:rPr lang="en-US" sz="1600">
                <a:latin typeface="Arial"/>
                <a:cs typeface="Arial"/>
              </a:rPr>
              <a:t> removal</a:t>
            </a:r>
            <a:endParaRPr lang="he-IL"/>
          </a:p>
        </p:txBody>
      </p:sp>
      <p:sp>
        <p:nvSpPr>
          <p:cNvPr id="8" name="אליפסה 7"/>
          <p:cNvSpPr/>
          <p:nvPr/>
        </p:nvSpPr>
        <p:spPr>
          <a:xfrm>
            <a:off x="10196595" y="3800545"/>
            <a:ext cx="897795" cy="316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אליפסה 8"/>
          <p:cNvSpPr/>
          <p:nvPr/>
        </p:nvSpPr>
        <p:spPr>
          <a:xfrm>
            <a:off x="10088551" y="5375764"/>
            <a:ext cx="897795" cy="316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/>
          <p:cNvSpPr/>
          <p:nvPr/>
        </p:nvSpPr>
        <p:spPr>
          <a:xfrm>
            <a:off x="8023581" y="5460318"/>
            <a:ext cx="897795" cy="316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 descr="symbol_01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09" y="1958664"/>
            <a:ext cx="304800" cy="304800"/>
          </a:xfrm>
          <a:prstGeom prst="rect">
            <a:avLst/>
          </a:prstGeom>
          <a:ln w="28575">
            <a:noFill/>
          </a:ln>
        </p:spPr>
      </p:pic>
      <p:pic>
        <p:nvPicPr>
          <p:cNvPr id="12" name="תמונה 11" descr="reg_gui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200" y="6181200"/>
            <a:ext cx="3365059" cy="47955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תמונה 12" descr="choos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400" y="4201200"/>
            <a:ext cx="844550" cy="2682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400" y="4186800"/>
            <a:ext cx="884286" cy="2883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תמונה 15" descr="symbol_00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109" y="1958664"/>
            <a:ext cx="304800" cy="304800"/>
          </a:xfrm>
          <a:prstGeom prst="rect">
            <a:avLst/>
          </a:prstGeom>
        </p:spPr>
      </p:pic>
      <p:cxnSp>
        <p:nvCxnSpPr>
          <p:cNvPr id="17" name="מחבר ישר 16"/>
          <p:cNvCxnSpPr/>
          <p:nvPr/>
        </p:nvCxnSpPr>
        <p:spPr>
          <a:xfrm>
            <a:off x="11358368" y="1203158"/>
            <a:ext cx="68469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362872" y="758873"/>
            <a:ext cx="68469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 smtClean="0"/>
              <a:t>Curr. Project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1086497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מציין מיקום תוכן 6" descr="SG_GU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0" y="766800"/>
            <a:ext cx="10669519" cy="5989503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09200" y="28800"/>
            <a:ext cx="10356574" cy="808729"/>
          </a:xfrm>
        </p:spPr>
        <p:txBody>
          <a:bodyPr/>
          <a:lstStyle/>
          <a:p>
            <a:r>
              <a:rPr lang="arn-CL" dirty="0">
                <a:latin typeface="Times New Roman"/>
                <a:cs typeface="Times New Roman"/>
              </a:rPr>
              <a:t>GUI-navigating </a:t>
            </a:r>
            <a:r>
              <a:rPr lang="arn-CL" dirty="0" smtClean="0">
                <a:latin typeface="Times New Roman"/>
                <a:cs typeface="Times New Roman"/>
              </a:rPr>
              <a:t>a cursor symbol</a:t>
            </a:r>
            <a:endParaRPr lang="he-IL" dirty="0">
              <a:latin typeface="Times New Roman"/>
              <a:cs typeface="Times New Roman"/>
            </a:endParaRPr>
          </a:p>
        </p:txBody>
      </p:sp>
      <p:pic>
        <p:nvPicPr>
          <p:cNvPr id="7" name="תמונה 6" descr="reg_gu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509" y="6124754"/>
            <a:ext cx="3365059" cy="479552"/>
          </a:xfrm>
          <a:prstGeom prst="rect">
            <a:avLst/>
          </a:prstGeom>
        </p:spPr>
      </p:pic>
      <p:pic>
        <p:nvPicPr>
          <p:cNvPr id="12" name="תמונה 11" descr="symbol_02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505" y="2674203"/>
            <a:ext cx="304800" cy="304800"/>
          </a:xfrm>
          <a:prstGeom prst="rect">
            <a:avLst/>
          </a:prstGeom>
        </p:spPr>
      </p:pic>
      <p:pic>
        <p:nvPicPr>
          <p:cNvPr id="15" name="תמונה 14" descr="symbol_04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505" y="2008455"/>
            <a:ext cx="344556" cy="346449"/>
          </a:xfrm>
          <a:prstGeom prst="rect">
            <a:avLst/>
          </a:prstGeom>
        </p:spPr>
      </p:pic>
      <p:sp>
        <p:nvSpPr>
          <p:cNvPr id="16" name="אליפסה 15"/>
          <p:cNvSpPr/>
          <p:nvPr/>
        </p:nvSpPr>
        <p:spPr>
          <a:xfrm>
            <a:off x="3905280" y="6233912"/>
            <a:ext cx="897795" cy="316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 rot="10800000" flipV="1">
            <a:off x="339229" y="5854053"/>
            <a:ext cx="1828455" cy="1076325"/>
          </a:xfrm>
          <a:prstGeom prst="rect">
            <a:avLst/>
          </a:prstGeom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choose a register for </a:t>
            </a:r>
            <a:r>
              <a:rPr lang="en-US" sz="1600" b="1" dirty="0">
                <a:latin typeface="Arial"/>
                <a:cs typeface="Arial"/>
              </a:rPr>
              <a:t>left</a:t>
            </a:r>
            <a:r>
              <a:rPr lang="en-US" sz="1600" dirty="0">
                <a:latin typeface="Arial"/>
                <a:cs typeface="Arial"/>
              </a:rPr>
              <a:t>/right/up/down movements</a:t>
            </a:r>
            <a:endParaRPr lang="he-IL" dirty="0"/>
          </a:p>
        </p:txBody>
      </p:sp>
      <p:cxnSp>
        <p:nvCxnSpPr>
          <p:cNvPr id="18" name="מחבר חץ ישר 17"/>
          <p:cNvCxnSpPr/>
          <p:nvPr/>
        </p:nvCxnSpPr>
        <p:spPr>
          <a:xfrm>
            <a:off x="2197001" y="6042880"/>
            <a:ext cx="1749286" cy="139149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אליפסה 18"/>
          <p:cNvSpPr/>
          <p:nvPr/>
        </p:nvSpPr>
        <p:spPr>
          <a:xfrm>
            <a:off x="4845184" y="6239788"/>
            <a:ext cx="897795" cy="316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19"/>
          <p:cNvSpPr txBox="1"/>
          <p:nvPr/>
        </p:nvSpPr>
        <p:spPr>
          <a:xfrm rot="10800000" flipV="1">
            <a:off x="6623058" y="4857224"/>
            <a:ext cx="1350756" cy="1323975"/>
          </a:xfrm>
          <a:prstGeom prst="rect">
            <a:avLst/>
          </a:prstGeom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choose amount of movement </a:t>
            </a:r>
            <a:r>
              <a:rPr lang="en-US" sz="1600" b="1" dirty="0">
                <a:latin typeface="Arial"/>
                <a:cs typeface="Arial"/>
              </a:rPr>
              <a:t>left</a:t>
            </a:r>
            <a:r>
              <a:rPr lang="en-US" sz="1600" dirty="0">
                <a:latin typeface="Arial"/>
                <a:cs typeface="Arial"/>
              </a:rPr>
              <a:t>/right/up/down</a:t>
            </a:r>
            <a:endParaRPr lang="he-IL" dirty="0"/>
          </a:p>
        </p:txBody>
      </p:sp>
      <p:cxnSp>
        <p:nvCxnSpPr>
          <p:cNvPr id="21" name="מחבר חץ ישר 20"/>
          <p:cNvCxnSpPr/>
          <p:nvPr/>
        </p:nvCxnSpPr>
        <p:spPr>
          <a:xfrm flipH="1">
            <a:off x="5536548" y="5764585"/>
            <a:ext cx="1113182" cy="357809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/>
          <p:cNvSpPr txBox="1"/>
          <p:nvPr/>
        </p:nvSpPr>
        <p:spPr>
          <a:xfrm>
            <a:off x="4572389" y="6230661"/>
            <a:ext cx="1431235" cy="307777"/>
          </a:xfrm>
          <a:prstGeom prst="rect">
            <a:avLst/>
          </a:prstGeom>
        </p:spPr>
        <p:txBody>
          <a:bodyPr rtlCol="1">
            <a:spAutoFit/>
          </a:bodyPr>
          <a:lstStyle/>
          <a:p>
            <a:pPr algn="ctr"/>
            <a:r>
              <a:rPr lang="he-IL" sz="1400">
                <a:latin typeface="Arial"/>
                <a:cs typeface="Arial"/>
              </a:rPr>
              <a:t>05</a:t>
            </a:r>
            <a:endParaRPr lang="he-IL" sz="1400"/>
          </a:p>
        </p:txBody>
      </p:sp>
      <p:sp>
        <p:nvSpPr>
          <p:cNvPr id="25" name="אליפסה 24"/>
          <p:cNvSpPr/>
          <p:nvPr/>
        </p:nvSpPr>
        <p:spPr>
          <a:xfrm>
            <a:off x="5794090" y="6225411"/>
            <a:ext cx="560594" cy="317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/>
          <p:cNvSpPr/>
          <p:nvPr/>
        </p:nvSpPr>
        <p:spPr>
          <a:xfrm>
            <a:off x="6484203" y="6225411"/>
            <a:ext cx="520424" cy="3159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7" name="תמונה 26" descr="symbol_00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50" y="2017978"/>
            <a:ext cx="304800" cy="3048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9" name="תמונה 28" descr="choose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735" y="4097547"/>
            <a:ext cx="844550" cy="268288"/>
          </a:xfrm>
          <a:prstGeom prst="rect">
            <a:avLst/>
          </a:prstGeom>
        </p:spPr>
      </p:pic>
      <p:pic>
        <p:nvPicPr>
          <p:cNvPr id="30" name="תמונה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4720" y="4112582"/>
            <a:ext cx="884286" cy="288354"/>
          </a:xfrm>
          <a:prstGeom prst="rect">
            <a:avLst/>
          </a:prstGeom>
        </p:spPr>
      </p:pic>
      <p:pic>
        <p:nvPicPr>
          <p:cNvPr id="31" name="תמונה 30" descr="symbol_04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505" y="1997256"/>
            <a:ext cx="344556" cy="34644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2" name="תמונה 31" descr="symbol_00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11" y="1977665"/>
            <a:ext cx="466516" cy="4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00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0" grpId="0"/>
      <p:bldP spid="24" grpId="0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0.7"/>
</p:tagLst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</TotalTime>
  <Words>1379</Words>
  <Application>Microsoft Office PowerPoint</Application>
  <PresentationFormat>מסך רחב</PresentationFormat>
  <Paragraphs>184</Paragraphs>
  <Slides>20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ערכת נושא Office</vt:lpstr>
      <vt:lpstr>Menu Navigation</vt:lpstr>
      <vt:lpstr>Abstract</vt:lpstr>
      <vt:lpstr>Remainder</vt:lpstr>
      <vt:lpstr>Project’s goal</vt:lpstr>
      <vt:lpstr>Conceptual Implementation</vt:lpstr>
      <vt:lpstr>Top Architecture Taken from previous project, used also in this project with modifications</vt:lpstr>
      <vt:lpstr>GUI-adding a symbol Taken from previous project with modification</vt:lpstr>
      <vt:lpstr>GUI-Removing a symbol Taken from previous project with modification</vt:lpstr>
      <vt:lpstr>GUI-navigating a cursor symbol</vt:lpstr>
      <vt:lpstr>מצגת של PowerPoint</vt:lpstr>
      <vt:lpstr>מצגת של PowerPoint</vt:lpstr>
      <vt:lpstr>Top Architecture</vt:lpstr>
      <vt:lpstr>Opcode Structure Taken from previous project</vt:lpstr>
      <vt:lpstr>Opcode Structure New</vt:lpstr>
      <vt:lpstr>מצגת של PowerPoint</vt:lpstr>
      <vt:lpstr>SDRAM initialization: </vt:lpstr>
      <vt:lpstr>Continuous use:</vt:lpstr>
      <vt:lpstr>SG TOP: The “brain” Block</vt:lpstr>
      <vt:lpstr>Continuous use2:</vt:lpstr>
      <vt:lpstr>Project Schedule</vt:lpstr>
    </vt:vector>
  </TitlesOfParts>
  <Company>Technion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Navigation</dc:title>
  <dc:creator>Tzahi Ezra</dc:creator>
  <cp:lastModifiedBy>Tzahi Ezra</cp:lastModifiedBy>
  <cp:revision>134</cp:revision>
  <dcterms:created xsi:type="dcterms:W3CDTF">2014-12-22T13:53:55Z</dcterms:created>
  <dcterms:modified xsi:type="dcterms:W3CDTF">2014-12-29T03:48:18Z</dcterms:modified>
</cp:coreProperties>
</file>